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7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3" d="100"/>
          <a:sy n="113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3258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591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209623" y="5571098"/>
            <a:ext cx="12401623" cy="620081"/>
          </a:xfrm>
          <a:custGeom>
            <a:avLst/>
            <a:gdLst/>
            <a:ahLst/>
            <a:cxnLst/>
            <a:rect l="l" t="t" r="r" b="b"/>
            <a:pathLst>
              <a:path w="18602435" h="930122" extrusionOk="0">
                <a:moveTo>
                  <a:pt x="0" y="0"/>
                </a:moveTo>
                <a:lnTo>
                  <a:pt x="18602435" y="0"/>
                </a:lnTo>
                <a:lnTo>
                  <a:pt x="18602435" y="930122"/>
                </a:lnTo>
                <a:lnTo>
                  <a:pt x="0" y="9301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85" name="Google Shape;85;p1"/>
          <p:cNvGrpSpPr/>
          <p:nvPr/>
        </p:nvGrpSpPr>
        <p:grpSpPr>
          <a:xfrm>
            <a:off x="7664232" y="-1872433"/>
            <a:ext cx="11793321" cy="7173049"/>
            <a:chOff x="0" y="-38100"/>
            <a:chExt cx="406400" cy="247184"/>
          </a:xfrm>
        </p:grpSpPr>
        <p:sp>
          <p:nvSpPr>
            <p:cNvPr id="86" name="Google Shape;86;p1"/>
            <p:cNvSpPr/>
            <p:nvPr/>
          </p:nvSpPr>
          <p:spPr>
            <a:xfrm>
              <a:off x="0" y="0"/>
              <a:ext cx="406400" cy="209084"/>
            </a:xfrm>
            <a:custGeom>
              <a:avLst/>
              <a:gdLst/>
              <a:ahLst/>
              <a:cxnLst/>
              <a:rect l="l" t="t" r="r" b="b"/>
              <a:pathLst>
                <a:path w="406400" h="209084" extrusionOk="0">
                  <a:moveTo>
                    <a:pt x="203200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06400" y="209084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59D05"/>
            </a:solidFill>
            <a:ln>
              <a:noFill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87" name="Google Shape;87;p1"/>
            <p:cNvSpPr txBox="1"/>
            <p:nvPr/>
          </p:nvSpPr>
          <p:spPr>
            <a:xfrm>
              <a:off x="101600" y="-38100"/>
              <a:ext cx="203200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" name="Google Shape;88;p1"/>
          <p:cNvGrpSpPr/>
          <p:nvPr/>
        </p:nvGrpSpPr>
        <p:grpSpPr>
          <a:xfrm>
            <a:off x="1122134" y="-2155635"/>
            <a:ext cx="3739729" cy="2600545"/>
            <a:chOff x="0" y="-38100"/>
            <a:chExt cx="406400" cy="282604"/>
          </a:xfrm>
        </p:grpSpPr>
        <p:sp>
          <p:nvSpPr>
            <p:cNvPr id="89" name="Google Shape;89;p1"/>
            <p:cNvSpPr/>
            <p:nvPr/>
          </p:nvSpPr>
          <p:spPr>
            <a:xfrm>
              <a:off x="0" y="0"/>
              <a:ext cx="406400" cy="244504"/>
            </a:xfrm>
            <a:custGeom>
              <a:avLst/>
              <a:gdLst/>
              <a:ahLst/>
              <a:cxnLst/>
              <a:rect l="l" t="t" r="r" b="b"/>
              <a:pathLst>
                <a:path w="406400" h="244504" extrusionOk="0">
                  <a:moveTo>
                    <a:pt x="203200" y="0"/>
                  </a:moveTo>
                  <a:lnTo>
                    <a:pt x="0" y="0"/>
                  </a:lnTo>
                  <a:lnTo>
                    <a:pt x="203200" y="244504"/>
                  </a:lnTo>
                  <a:lnTo>
                    <a:pt x="406400" y="244504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90" name="Google Shape;90;p1"/>
            <p:cNvSpPr txBox="1"/>
            <p:nvPr/>
          </p:nvSpPr>
          <p:spPr>
            <a:xfrm>
              <a:off x="101600" y="-38100"/>
              <a:ext cx="203200" cy="2826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" name="Google Shape;91;p1"/>
          <p:cNvGrpSpPr/>
          <p:nvPr/>
        </p:nvGrpSpPr>
        <p:grpSpPr>
          <a:xfrm>
            <a:off x="-1195856" y="-190817"/>
            <a:ext cx="3540305" cy="635727"/>
            <a:chOff x="0" y="-38100"/>
            <a:chExt cx="1067512" cy="191691"/>
          </a:xfrm>
        </p:grpSpPr>
        <p:sp>
          <p:nvSpPr>
            <p:cNvPr id="92" name="Google Shape;92;p1"/>
            <p:cNvSpPr/>
            <p:nvPr/>
          </p:nvSpPr>
          <p:spPr>
            <a:xfrm>
              <a:off x="0" y="0"/>
              <a:ext cx="1067512" cy="153591"/>
            </a:xfrm>
            <a:custGeom>
              <a:avLst/>
              <a:gdLst/>
              <a:ahLst/>
              <a:cxnLst/>
              <a:rect l="l" t="t" r="r" b="b"/>
              <a:pathLst>
                <a:path w="1067512" h="153591" extrusionOk="0">
                  <a:moveTo>
                    <a:pt x="864312" y="0"/>
                  </a:moveTo>
                  <a:lnTo>
                    <a:pt x="0" y="0"/>
                  </a:lnTo>
                  <a:lnTo>
                    <a:pt x="203200" y="153591"/>
                  </a:lnTo>
                  <a:lnTo>
                    <a:pt x="1067512" y="153591"/>
                  </a:lnTo>
                  <a:lnTo>
                    <a:pt x="864312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93" name="Google Shape;93;p1"/>
            <p:cNvSpPr txBox="1"/>
            <p:nvPr/>
          </p:nvSpPr>
          <p:spPr>
            <a:xfrm>
              <a:off x="101600" y="-38100"/>
              <a:ext cx="864312" cy="1916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" name="Google Shape;94;p1"/>
          <p:cNvGrpSpPr/>
          <p:nvPr/>
        </p:nvGrpSpPr>
        <p:grpSpPr>
          <a:xfrm>
            <a:off x="2144650" y="-66831"/>
            <a:ext cx="712870" cy="511741"/>
            <a:chOff x="0" y="-38100"/>
            <a:chExt cx="406400" cy="291739"/>
          </a:xfrm>
        </p:grpSpPr>
        <p:sp>
          <p:nvSpPr>
            <p:cNvPr id="95" name="Google Shape;95;p1"/>
            <p:cNvSpPr/>
            <p:nvPr/>
          </p:nvSpPr>
          <p:spPr>
            <a:xfrm>
              <a:off x="0" y="0"/>
              <a:ext cx="406400" cy="253639"/>
            </a:xfrm>
            <a:custGeom>
              <a:avLst/>
              <a:gdLst/>
              <a:ahLst/>
              <a:cxnLst/>
              <a:rect l="l" t="t" r="r" b="b"/>
              <a:pathLst>
                <a:path w="406400" h="253639" extrusionOk="0">
                  <a:moveTo>
                    <a:pt x="203200" y="0"/>
                  </a:moveTo>
                  <a:lnTo>
                    <a:pt x="0" y="0"/>
                  </a:lnTo>
                  <a:lnTo>
                    <a:pt x="203200" y="253639"/>
                  </a:lnTo>
                  <a:lnTo>
                    <a:pt x="406400" y="253639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59D05"/>
            </a:solidFill>
            <a:ln>
              <a:noFill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101600" y="-38100"/>
              <a:ext cx="203200" cy="2917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" name="Google Shape;97;p1"/>
          <p:cNvSpPr/>
          <p:nvPr/>
        </p:nvSpPr>
        <p:spPr>
          <a:xfrm>
            <a:off x="6888566" y="1364402"/>
            <a:ext cx="4477907" cy="4370414"/>
          </a:xfrm>
          <a:custGeom>
            <a:avLst/>
            <a:gdLst/>
            <a:ahLst/>
            <a:cxnLst/>
            <a:rect l="l" t="t" r="r" b="b"/>
            <a:pathLst>
              <a:path w="6716860" h="6555621" extrusionOk="0">
                <a:moveTo>
                  <a:pt x="0" y="0"/>
                </a:moveTo>
                <a:lnTo>
                  <a:pt x="6716859" y="0"/>
                </a:lnTo>
                <a:lnTo>
                  <a:pt x="6716859" y="6555621"/>
                </a:lnTo>
                <a:lnTo>
                  <a:pt x="0" y="65556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2459"/>
            </a:stretch>
          </a:blipFill>
          <a:ln>
            <a:noFill/>
          </a:ln>
        </p:spPr>
        <p:txBody>
          <a:bodyPr/>
          <a:lstStyle/>
          <a:p>
            <a:endParaRPr lang="en-US" sz="1200"/>
          </a:p>
        </p:txBody>
      </p:sp>
      <p:sp>
        <p:nvSpPr>
          <p:cNvPr id="98" name="Google Shape;98;p1"/>
          <p:cNvSpPr/>
          <p:nvPr/>
        </p:nvSpPr>
        <p:spPr>
          <a:xfrm>
            <a:off x="4861864" y="-36271"/>
            <a:ext cx="4048167" cy="481181"/>
          </a:xfrm>
          <a:custGeom>
            <a:avLst/>
            <a:gdLst/>
            <a:ahLst/>
            <a:cxnLst/>
            <a:rect l="l" t="t" r="r" b="b"/>
            <a:pathLst>
              <a:path w="6072251" h="721772" extrusionOk="0">
                <a:moveTo>
                  <a:pt x="0" y="0"/>
                </a:moveTo>
                <a:lnTo>
                  <a:pt x="6072251" y="0"/>
                </a:lnTo>
                <a:lnTo>
                  <a:pt x="6072251" y="721772"/>
                </a:lnTo>
                <a:lnTo>
                  <a:pt x="0" y="7217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6142" b="-6142"/>
            </a:stretch>
          </a:blipFill>
          <a:ln>
            <a:noFill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99" name="Google Shape;99;p1"/>
          <p:cNvGrpSpPr/>
          <p:nvPr/>
        </p:nvGrpSpPr>
        <p:grpSpPr>
          <a:xfrm>
            <a:off x="91237" y="6220107"/>
            <a:ext cx="11799903" cy="557298"/>
            <a:chOff x="0" y="0"/>
            <a:chExt cx="23599806" cy="1114596"/>
          </a:xfrm>
        </p:grpSpPr>
        <p:sp>
          <p:nvSpPr>
            <p:cNvPr id="100" name="Google Shape;100;p1"/>
            <p:cNvSpPr/>
            <p:nvPr/>
          </p:nvSpPr>
          <p:spPr>
            <a:xfrm>
              <a:off x="0" y="67658"/>
              <a:ext cx="4317825" cy="947815"/>
            </a:xfrm>
            <a:custGeom>
              <a:avLst/>
              <a:gdLst/>
              <a:ahLst/>
              <a:cxnLst/>
              <a:rect l="l" t="t" r="r" b="b"/>
              <a:pathLst>
                <a:path w="4317825" h="947815" extrusionOk="0">
                  <a:moveTo>
                    <a:pt x="0" y="0"/>
                  </a:moveTo>
                  <a:lnTo>
                    <a:pt x="4317825" y="0"/>
                  </a:lnTo>
                  <a:lnTo>
                    <a:pt x="4317825" y="947815"/>
                  </a:lnTo>
                  <a:lnTo>
                    <a:pt x="0" y="94781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11781438" y="67658"/>
              <a:ext cx="2130994" cy="947815"/>
            </a:xfrm>
            <a:custGeom>
              <a:avLst/>
              <a:gdLst/>
              <a:ahLst/>
              <a:cxnLst/>
              <a:rect l="l" t="t" r="r" b="b"/>
              <a:pathLst>
                <a:path w="2130994" h="947815" extrusionOk="0">
                  <a:moveTo>
                    <a:pt x="0" y="0"/>
                  </a:moveTo>
                  <a:lnTo>
                    <a:pt x="2130994" y="0"/>
                  </a:lnTo>
                  <a:lnTo>
                    <a:pt x="2130994" y="947815"/>
                  </a:lnTo>
                  <a:lnTo>
                    <a:pt x="0" y="94781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7086717" y="0"/>
              <a:ext cx="3158585" cy="1083131"/>
            </a:xfrm>
            <a:custGeom>
              <a:avLst/>
              <a:gdLst/>
              <a:ahLst/>
              <a:cxnLst/>
              <a:rect l="l" t="t" r="r" b="b"/>
              <a:pathLst>
                <a:path w="3158585" h="1083131" extrusionOk="0">
                  <a:moveTo>
                    <a:pt x="0" y="0"/>
                  </a:moveTo>
                  <a:lnTo>
                    <a:pt x="3158585" y="0"/>
                  </a:lnTo>
                  <a:lnTo>
                    <a:pt x="3158585" y="1083131"/>
                  </a:lnTo>
                  <a:lnTo>
                    <a:pt x="0" y="108313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16749080" y="76924"/>
              <a:ext cx="1771585" cy="1037672"/>
            </a:xfrm>
            <a:custGeom>
              <a:avLst/>
              <a:gdLst/>
              <a:ahLst/>
              <a:cxnLst/>
              <a:rect l="l" t="t" r="r" b="b"/>
              <a:pathLst>
                <a:path w="1771585" h="1037672" extrusionOk="0">
                  <a:moveTo>
                    <a:pt x="0" y="0"/>
                  </a:moveTo>
                  <a:lnTo>
                    <a:pt x="1771585" y="0"/>
                  </a:lnTo>
                  <a:lnTo>
                    <a:pt x="1771585" y="1037672"/>
                  </a:lnTo>
                  <a:lnTo>
                    <a:pt x="0" y="103767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19420646" y="76924"/>
              <a:ext cx="4179160" cy="759587"/>
            </a:xfrm>
            <a:custGeom>
              <a:avLst/>
              <a:gdLst/>
              <a:ahLst/>
              <a:cxnLst/>
              <a:rect l="l" t="t" r="r" b="b"/>
              <a:pathLst>
                <a:path w="4179160" h="759587" extrusionOk="0">
                  <a:moveTo>
                    <a:pt x="0" y="0"/>
                  </a:moveTo>
                  <a:lnTo>
                    <a:pt x="4179161" y="0"/>
                  </a:lnTo>
                  <a:lnTo>
                    <a:pt x="4179161" y="759587"/>
                  </a:lnTo>
                  <a:lnTo>
                    <a:pt x="0" y="7595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 sz="1200"/>
            </a:p>
          </p:txBody>
        </p:sp>
      </p:grpSp>
      <p:sp>
        <p:nvSpPr>
          <p:cNvPr id="105" name="Google Shape;105;p1"/>
          <p:cNvSpPr txBox="1"/>
          <p:nvPr/>
        </p:nvSpPr>
        <p:spPr>
          <a:xfrm>
            <a:off x="185539" y="2918249"/>
            <a:ext cx="701680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3200" b="1" dirty="0">
                <a:solidFill>
                  <a:srgbClr val="0151AF"/>
                </a:solidFill>
                <a:latin typeface="Ubuntu"/>
                <a:ea typeface="Ubuntu"/>
                <a:cs typeface="Ubuntu"/>
                <a:sym typeface="Ubuntu"/>
              </a:rPr>
              <a:t>PRACTICI TRANSFORMAȚIONALE ÎN CONSILIEREA ȘI ORIENTAREA ÎN CARIERĂ</a:t>
            </a:r>
            <a:endParaRPr sz="1200" dirty="0"/>
          </a:p>
        </p:txBody>
      </p:sp>
      <p:sp>
        <p:nvSpPr>
          <p:cNvPr id="106" name="Google Shape;106;p1"/>
          <p:cNvSpPr txBox="1"/>
          <p:nvPr/>
        </p:nvSpPr>
        <p:spPr>
          <a:xfrm>
            <a:off x="5757905" y="3308562"/>
            <a:ext cx="39400" cy="272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21"/>
              </a:lnSpc>
            </a:pPr>
            <a:r>
              <a:rPr lang="en-US" sz="126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2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nternal_bg.png"/>
          <p:cNvPicPr>
            <a:picLocks noChangeAspect="1"/>
          </p:cNvPicPr>
          <p:nvPr/>
        </p:nvPicPr>
        <p:blipFill>
          <a:blip r:embed="rId3"/>
          <a:srcRect l="1" r="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732520" y="6464808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0606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Ghidul candidatului — Admitere liceu 2026–2027  |  10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713232" y="82296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A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DUPĂ REPARTIZARE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713232" y="1078992"/>
            <a:ext cx="80467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075B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Dosarul de înscriere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713232" y="1764792"/>
            <a:ext cx="4434840" cy="0"/>
          </a:xfrm>
          <a:prstGeom prst="line">
            <a:avLst/>
          </a:prstGeom>
          <a:noFill/>
          <a:ln w="38100">
            <a:solidFill>
              <a:srgbClr val="00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822960" y="1874520"/>
            <a:ext cx="3657600" cy="2834640"/>
          </a:xfrm>
          <a:prstGeom prst="roundRect">
            <a:avLst>
              <a:gd name="adj" fmla="val 4516"/>
            </a:avLst>
          </a:prstGeom>
          <a:solidFill>
            <a:srgbClr val="FFFFFF"/>
          </a:solidFill>
          <a:ln w="13970">
            <a:solidFill>
              <a:srgbClr val="DCE6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042416" y="2039112"/>
            <a:ext cx="32186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75BAD"/>
                </a:solidFill>
              </a:rPr>
              <a:t>Documente obligatorii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1078992" y="2450592"/>
            <a:ext cx="3145536" cy="21214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b="1" dirty="0">
                <a:solidFill>
                  <a:srgbClr val="075BAD"/>
                </a:solidFill>
              </a:rPr>
              <a:t>■ </a:t>
            </a:r>
            <a:r>
              <a:rPr lang="en-US" sz="1270" dirty="0">
                <a:solidFill>
                  <a:srgbClr val="12324A"/>
                </a:solidFill>
              </a:rPr>
              <a:t>Cerere de înscriere — formular tipizat, completat și semnat.
</a:t>
            </a:r>
            <a:r>
              <a:rPr lang="en-US" sz="1270" b="1" dirty="0">
                <a:solidFill>
                  <a:srgbClr val="075BAD"/>
                </a:solidFill>
              </a:rPr>
              <a:t>■ </a:t>
            </a:r>
            <a:r>
              <a:rPr lang="en-US" sz="1270" dirty="0">
                <a:solidFill>
                  <a:srgbClr val="12324A"/>
                </a:solidFill>
              </a:rPr>
              <a:t>Carte de identitate, dacă este cazul, și certificat de naștere — copie certificată „Conform cu originalul”.
</a:t>
            </a:r>
            <a:r>
              <a:rPr lang="en-US" sz="1270" b="1" dirty="0">
                <a:solidFill>
                  <a:srgbClr val="075BAD"/>
                </a:solidFill>
              </a:rPr>
              <a:t>■ </a:t>
            </a:r>
            <a:r>
              <a:rPr lang="en-US" sz="1270" dirty="0">
                <a:solidFill>
                  <a:srgbClr val="12324A"/>
                </a:solidFill>
              </a:rPr>
              <a:t>Fișa medicală.</a:t>
            </a:r>
            <a:endParaRPr lang="en-US" sz="1270" dirty="0"/>
          </a:p>
        </p:txBody>
      </p:sp>
      <p:sp>
        <p:nvSpPr>
          <p:cNvPr id="10" name="Shape 7"/>
          <p:cNvSpPr/>
          <p:nvPr/>
        </p:nvSpPr>
        <p:spPr>
          <a:xfrm>
            <a:off x="4709160" y="1874520"/>
            <a:ext cx="3474720" cy="2834640"/>
          </a:xfrm>
          <a:prstGeom prst="roundRect">
            <a:avLst>
              <a:gd name="adj" fmla="val 4516"/>
            </a:avLst>
          </a:prstGeom>
          <a:solidFill>
            <a:srgbClr val="FFFFFF"/>
          </a:solidFill>
          <a:ln w="13970">
            <a:solidFill>
              <a:srgbClr val="DCE6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928616" y="2039112"/>
            <a:ext cx="30358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0A020"/>
                </a:solidFill>
              </a:rPr>
              <a:t>Documente suplimentare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4965192" y="2450592"/>
            <a:ext cx="2962656" cy="21214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70" b="1" dirty="0">
                <a:solidFill>
                  <a:srgbClr val="00A020"/>
                </a:solidFill>
              </a:rPr>
              <a:t>■ </a:t>
            </a:r>
            <a:r>
              <a:rPr lang="en-US" sz="1270" dirty="0">
                <a:solidFill>
                  <a:srgbClr val="12324A"/>
                </a:solidFill>
              </a:rPr>
              <a:t>Recomandare pentru locurile speciale rromi.
</a:t>
            </a:r>
            <a:r>
              <a:rPr lang="en-US" sz="1270" b="1" dirty="0">
                <a:solidFill>
                  <a:srgbClr val="00A020"/>
                </a:solidFill>
              </a:rPr>
              <a:t>■ </a:t>
            </a:r>
            <a:r>
              <a:rPr lang="en-US" sz="1270" dirty="0">
                <a:solidFill>
                  <a:srgbClr val="12324A"/>
                </a:solidFill>
              </a:rPr>
              <a:t>Certificat de orientare școlară și profesională pentru CES.
</a:t>
            </a:r>
            <a:r>
              <a:rPr lang="en-US" sz="1270" b="1" dirty="0">
                <a:solidFill>
                  <a:srgbClr val="00A020"/>
                </a:solidFill>
              </a:rPr>
              <a:t>■ </a:t>
            </a:r>
            <a:r>
              <a:rPr lang="en-US" sz="1270" dirty="0">
                <a:solidFill>
                  <a:srgbClr val="12324A"/>
                </a:solidFill>
              </a:rPr>
              <a:t>Documente specifice pentru licee teologice, olimpici, elevi din spital sau excluderea probei materne.</a:t>
            </a:r>
            <a:endParaRPr lang="en-US" sz="1270" dirty="0"/>
          </a:p>
        </p:txBody>
      </p:sp>
      <p:sp>
        <p:nvSpPr>
          <p:cNvPr id="13" name="Shape 10"/>
          <p:cNvSpPr/>
          <p:nvPr/>
        </p:nvSpPr>
        <p:spPr>
          <a:xfrm>
            <a:off x="8458200" y="1874520"/>
            <a:ext cx="2743200" cy="2834640"/>
          </a:xfrm>
          <a:prstGeom prst="roundRect">
            <a:avLst>
              <a:gd name="adj" fmla="val 4000"/>
            </a:avLst>
          </a:prstGeom>
          <a:solidFill>
            <a:srgbClr val="06065E"/>
          </a:solidFill>
          <a:ln w="12700">
            <a:solidFill>
              <a:srgbClr val="0606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659368" y="2002536"/>
            <a:ext cx="2340864" cy="2606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FFFFFF"/>
                </a:solidFill>
              </a:rPr>
              <a:t>Termen: 23–28 iulie 2026. Dosarul se depune la liceul unde candidatul a fost repartizat. Nedepunerea în termen duce la pierderea locului.</a:t>
            </a:r>
            <a:endParaRPr lang="en-US" sz="13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2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nternal_bg.png"/>
          <p:cNvPicPr>
            <a:picLocks noChangeAspect="1"/>
          </p:cNvPicPr>
          <p:nvPr/>
        </p:nvPicPr>
        <p:blipFill>
          <a:blip r:embed="rId3"/>
          <a:srcRect l="1" r="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732520" y="6464808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0606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Ghidul candidatului — Admitere liceu 2026–2027  |  11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713232" y="82296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A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MEDII EGALE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713232" y="1078992"/>
            <a:ext cx="80467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075B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Departajare și situații speciale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713232" y="1764792"/>
            <a:ext cx="4434840" cy="0"/>
          </a:xfrm>
          <a:prstGeom prst="line">
            <a:avLst/>
          </a:prstGeom>
          <a:noFill/>
          <a:ln w="38100">
            <a:solidFill>
              <a:srgbClr val="00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822960" y="1828800"/>
            <a:ext cx="4709160" cy="3063240"/>
          </a:xfrm>
          <a:prstGeom prst="roundRect">
            <a:avLst>
              <a:gd name="adj" fmla="val 4179"/>
            </a:avLst>
          </a:prstGeom>
          <a:solidFill>
            <a:srgbClr val="FFFFFF"/>
          </a:solidFill>
          <a:ln w="13970">
            <a:solidFill>
              <a:srgbClr val="DCE6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042416" y="1993392"/>
            <a:ext cx="42702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75BAD"/>
                </a:solidFill>
              </a:rPr>
              <a:t>Ordinea criteriilor de departajare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1078992" y="2404872"/>
            <a:ext cx="4197096" cy="23500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75BAD"/>
                </a:solidFill>
              </a:rPr>
              <a:t>■ </a:t>
            </a:r>
            <a:r>
              <a:rPr lang="en-US" sz="1250" dirty="0">
                <a:solidFill>
                  <a:srgbClr val="12324A"/>
                </a:solidFill>
              </a:rPr>
              <a:t>1. Media generală de absolvire a claselor V–VIII.
</a:t>
            </a:r>
            <a:r>
              <a:rPr lang="en-US" sz="1250" b="1" dirty="0">
                <a:solidFill>
                  <a:srgbClr val="075BAD"/>
                </a:solidFill>
              </a:rPr>
              <a:t>■ </a:t>
            </a:r>
            <a:r>
              <a:rPr lang="en-US" sz="1250" dirty="0">
                <a:solidFill>
                  <a:srgbClr val="12324A"/>
                </a:solidFill>
              </a:rPr>
              <a:t>2. Nota la Limba și literatura română din Evaluarea Națională.
</a:t>
            </a:r>
            <a:r>
              <a:rPr lang="en-US" sz="1250" b="1" dirty="0">
                <a:solidFill>
                  <a:srgbClr val="075BAD"/>
                </a:solidFill>
              </a:rPr>
              <a:t>■ </a:t>
            </a:r>
            <a:r>
              <a:rPr lang="en-US" sz="1250" dirty="0">
                <a:solidFill>
                  <a:srgbClr val="12324A"/>
                </a:solidFill>
              </a:rPr>
              <a:t>3. Nota la Matematică din Evaluarea Națională.
</a:t>
            </a:r>
            <a:r>
              <a:rPr lang="en-US" sz="1250" b="1" dirty="0">
                <a:solidFill>
                  <a:srgbClr val="075BAD"/>
                </a:solidFill>
              </a:rPr>
              <a:t>■ </a:t>
            </a:r>
            <a:r>
              <a:rPr lang="en-US" sz="1250" dirty="0">
                <a:solidFill>
                  <a:srgbClr val="12324A"/>
                </a:solidFill>
              </a:rPr>
              <a:t>4. Nota la limba maternă sau proba de verificare a limbii materne, după caz.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5897880" y="1828800"/>
            <a:ext cx="5257800" cy="141732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13970">
            <a:solidFill>
              <a:srgbClr val="DDE8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117336" y="1993392"/>
            <a:ext cx="4818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A020"/>
                </a:solidFill>
              </a:rPr>
              <a:t>Excepție pe ultimul loc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117336" y="2359152"/>
            <a:ext cx="481888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2324A"/>
                </a:solidFill>
              </a:rPr>
              <a:t>Dacă toți indicatorii de departajare sunt egali pentru candidați aflați pe ultimul loc, toți candidații sunt declarați admiși la opțiunea solicitată.</a:t>
            </a:r>
            <a:endParaRPr lang="en-US" sz="1320" dirty="0"/>
          </a:p>
        </p:txBody>
      </p:sp>
      <p:sp>
        <p:nvSpPr>
          <p:cNvPr id="13" name="Shape 10"/>
          <p:cNvSpPr/>
          <p:nvPr/>
        </p:nvSpPr>
        <p:spPr>
          <a:xfrm>
            <a:off x="5897880" y="3474720"/>
            <a:ext cx="5257800" cy="141732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13970">
            <a:solidFill>
              <a:srgbClr val="DDE8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117336" y="3639312"/>
            <a:ext cx="4818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9DA5"/>
                </a:solidFill>
              </a:rPr>
              <a:t>Gemeni și tripleți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6117336" y="4005072"/>
            <a:ext cx="481888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2324A"/>
                </a:solidFill>
              </a:rPr>
              <a:t>La cererea părintelui/tutorelui, pot fi redistribuiți în clasa celui cu media mai mare sau invers, în perioada situațiilor speciale: 29–31 iulie 2026.</a:t>
            </a:r>
            <a:endParaRPr lang="en-US" sz="132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2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nternal_bg.png"/>
          <p:cNvPicPr>
            <a:picLocks noChangeAspect="1"/>
          </p:cNvPicPr>
          <p:nvPr/>
        </p:nvPicPr>
        <p:blipFill>
          <a:blip r:embed="rId3"/>
          <a:srcRect l="1" r="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732520" y="6464808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0606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Ghidul candidatului — Admitere liceu 2026–2027  |  12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713232" y="82296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A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CHECKLIST FINAL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713232" y="1078992"/>
            <a:ext cx="80467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075B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 trebuie reținut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713232" y="1764792"/>
            <a:ext cx="4434840" cy="0"/>
          </a:xfrm>
          <a:prstGeom prst="line">
            <a:avLst/>
          </a:prstGeom>
          <a:noFill/>
          <a:ln w="38100">
            <a:solidFill>
              <a:srgbClr val="00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731520" y="1874520"/>
            <a:ext cx="3383280" cy="2971800"/>
          </a:xfrm>
          <a:prstGeom prst="roundRect">
            <a:avLst>
              <a:gd name="adj" fmla="val 4308"/>
            </a:avLst>
          </a:prstGeom>
          <a:solidFill>
            <a:srgbClr val="FFFFFF"/>
          </a:solidFill>
          <a:ln w="13970">
            <a:solidFill>
              <a:srgbClr val="DCE6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50976" y="2039112"/>
            <a:ext cx="2944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75BAD"/>
                </a:solidFill>
              </a:rPr>
              <a:t>Înainte de opțiuni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987552" y="2450592"/>
            <a:ext cx="2871216" cy="2258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75BAD"/>
                </a:solidFill>
              </a:rPr>
              <a:t>■ </a:t>
            </a:r>
            <a:r>
              <a:rPr lang="en-US" sz="1250" dirty="0">
                <a:solidFill>
                  <a:srgbClr val="12324A"/>
                </a:solidFill>
              </a:rPr>
              <a:t>Consultați broșura și codurile oficiale.
</a:t>
            </a:r>
            <a:r>
              <a:rPr lang="en-US" sz="1250" b="1" dirty="0">
                <a:solidFill>
                  <a:srgbClr val="075BAD"/>
                </a:solidFill>
              </a:rPr>
              <a:t>■ </a:t>
            </a:r>
            <a:r>
              <a:rPr lang="en-US" sz="1250" dirty="0">
                <a:solidFill>
                  <a:srgbClr val="12324A"/>
                </a:solidFill>
              </a:rPr>
              <a:t>Verificați dacă este nevoie de probe suplimentare.
</a:t>
            </a:r>
            <a:r>
              <a:rPr lang="en-US" sz="1250" b="1" dirty="0">
                <a:solidFill>
                  <a:srgbClr val="075BAD"/>
                </a:solidFill>
              </a:rPr>
              <a:t>■ </a:t>
            </a:r>
            <a:r>
              <a:rPr lang="en-US" sz="1250" dirty="0">
                <a:solidFill>
                  <a:srgbClr val="12324A"/>
                </a:solidFill>
              </a:rPr>
              <a:t>Păstrați termenele pentru declarații, recomandări și certificate.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434840" y="1874520"/>
            <a:ext cx="3383280" cy="2971800"/>
          </a:xfrm>
          <a:prstGeom prst="roundRect">
            <a:avLst>
              <a:gd name="adj" fmla="val 4308"/>
            </a:avLst>
          </a:prstGeom>
          <a:solidFill>
            <a:srgbClr val="FFFFFF"/>
          </a:solidFill>
          <a:ln w="13970">
            <a:solidFill>
              <a:srgbClr val="DCE6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654296" y="2039112"/>
            <a:ext cx="2944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0A020"/>
                </a:solidFill>
              </a:rPr>
              <a:t>La completare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4690872" y="2450592"/>
            <a:ext cx="2871216" cy="2258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0A020"/>
                </a:solidFill>
              </a:rPr>
              <a:t>■ </a:t>
            </a:r>
            <a:r>
              <a:rPr lang="en-US" sz="1250" dirty="0">
                <a:solidFill>
                  <a:srgbClr val="12324A"/>
                </a:solidFill>
              </a:rPr>
              <a:t>Scrieți codurile corect.
</a:t>
            </a:r>
            <a:r>
              <a:rPr lang="en-US" sz="1250" b="1" dirty="0">
                <a:solidFill>
                  <a:srgbClr val="00A020"/>
                </a:solidFill>
              </a:rPr>
              <a:t>■ </a:t>
            </a:r>
            <a:r>
              <a:rPr lang="en-US" sz="1250" dirty="0">
                <a:solidFill>
                  <a:srgbClr val="12324A"/>
                </a:solidFill>
              </a:rPr>
              <a:t>Folosiți ordinea preferințelor reale.
</a:t>
            </a:r>
            <a:r>
              <a:rPr lang="en-US" sz="1250" b="1" dirty="0">
                <a:solidFill>
                  <a:srgbClr val="00A020"/>
                </a:solidFill>
              </a:rPr>
              <a:t>■ </a:t>
            </a:r>
            <a:r>
              <a:rPr lang="en-US" sz="1250" dirty="0">
                <a:solidFill>
                  <a:srgbClr val="12324A"/>
                </a:solidFill>
              </a:rPr>
              <a:t>Completați suficiente opțiuni pentru a evita nerepartizarea.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8138160" y="1874520"/>
            <a:ext cx="3383280" cy="2971800"/>
          </a:xfrm>
          <a:prstGeom prst="roundRect">
            <a:avLst>
              <a:gd name="adj" fmla="val 4308"/>
            </a:avLst>
          </a:prstGeom>
          <a:solidFill>
            <a:srgbClr val="FFFFFF"/>
          </a:solidFill>
          <a:ln w="13970">
            <a:solidFill>
              <a:srgbClr val="DCE6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357616" y="2039112"/>
            <a:ext cx="2944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B9DA5"/>
                </a:solidFill>
              </a:rPr>
              <a:t>După rezultat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8394192" y="2450592"/>
            <a:ext cx="2871216" cy="22585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9DA5"/>
                </a:solidFill>
              </a:rPr>
              <a:t>■ </a:t>
            </a:r>
            <a:r>
              <a:rPr lang="en-US" sz="1250" dirty="0">
                <a:solidFill>
                  <a:srgbClr val="12324A"/>
                </a:solidFill>
              </a:rPr>
              <a:t>Verificați liceul unde ați fost repartizat.
</a:t>
            </a:r>
            <a:r>
              <a:rPr lang="en-US" sz="1250" b="1" dirty="0">
                <a:solidFill>
                  <a:srgbClr val="0B9DA5"/>
                </a:solidFill>
              </a:rPr>
              <a:t>■ </a:t>
            </a:r>
            <a:r>
              <a:rPr lang="en-US" sz="1250" dirty="0">
                <a:solidFill>
                  <a:srgbClr val="12324A"/>
                </a:solidFill>
              </a:rPr>
              <a:t>Depuneți dosarul în perioada 23–28 iulie.
</a:t>
            </a:r>
            <a:r>
              <a:rPr lang="en-US" sz="1250" b="1" dirty="0">
                <a:solidFill>
                  <a:srgbClr val="0B9DA5"/>
                </a:solidFill>
              </a:rPr>
              <a:t>■ </a:t>
            </a:r>
            <a:r>
              <a:rPr lang="en-US" sz="1250" dirty="0">
                <a:solidFill>
                  <a:srgbClr val="12324A"/>
                </a:solidFill>
              </a:rPr>
              <a:t>Dacă apare o situație specială, adresați-vă comisiei de admitere în termen.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005840" y="5230368"/>
            <a:ext cx="10104120" cy="502920"/>
          </a:xfrm>
          <a:prstGeom prst="roundRect">
            <a:avLst>
              <a:gd name="adj" fmla="val 21818"/>
            </a:avLst>
          </a:prstGeom>
          <a:solidFill>
            <a:srgbClr val="06065E"/>
          </a:solidFill>
          <a:ln w="12700">
            <a:solidFill>
              <a:srgbClr val="0606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207008" y="5358384"/>
            <a:ext cx="9701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FFFFFF"/>
                </a:solidFill>
              </a:rPr>
              <a:t>Mesaj de închidere: admiterea este un proces procedural — succesul depinde de informare, termene și completarea corectă a fișei.</a:t>
            </a:r>
            <a:endParaRPr lang="en-US" sz="132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oogle Shape;265;p7"/>
          <p:cNvGrpSpPr/>
          <p:nvPr/>
        </p:nvGrpSpPr>
        <p:grpSpPr>
          <a:xfrm>
            <a:off x="-1769099" y="-820839"/>
            <a:ext cx="5455535" cy="1506639"/>
            <a:chOff x="0" y="-38100"/>
            <a:chExt cx="895054" cy="247184"/>
          </a:xfrm>
        </p:grpSpPr>
        <p:sp>
          <p:nvSpPr>
            <p:cNvPr id="266" name="Google Shape;266;p7"/>
            <p:cNvSpPr/>
            <p:nvPr/>
          </p:nvSpPr>
          <p:spPr>
            <a:xfrm>
              <a:off x="0" y="0"/>
              <a:ext cx="895054" cy="209084"/>
            </a:xfrm>
            <a:custGeom>
              <a:avLst/>
              <a:gdLst/>
              <a:ahLst/>
              <a:cxnLst/>
              <a:rect l="l" t="t" r="r" b="b"/>
              <a:pathLst>
                <a:path w="895054" h="209084" extrusionOk="0">
                  <a:moveTo>
                    <a:pt x="691854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895054" y="209084"/>
                  </a:lnTo>
                  <a:lnTo>
                    <a:pt x="691854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67" name="Google Shape;267;p7"/>
            <p:cNvSpPr txBox="1"/>
            <p:nvPr/>
          </p:nvSpPr>
          <p:spPr>
            <a:xfrm>
              <a:off x="101600" y="-38100"/>
              <a:ext cx="691854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8" name="Google Shape;268;p7"/>
          <p:cNvGrpSpPr/>
          <p:nvPr/>
        </p:nvGrpSpPr>
        <p:grpSpPr>
          <a:xfrm>
            <a:off x="2409649" y="-1121717"/>
            <a:ext cx="2553575" cy="1506639"/>
            <a:chOff x="0" y="-38100"/>
            <a:chExt cx="418948" cy="247184"/>
          </a:xfrm>
        </p:grpSpPr>
        <p:sp>
          <p:nvSpPr>
            <p:cNvPr id="269" name="Google Shape;269;p7"/>
            <p:cNvSpPr/>
            <p:nvPr/>
          </p:nvSpPr>
          <p:spPr>
            <a:xfrm>
              <a:off x="0" y="0"/>
              <a:ext cx="418948" cy="209084"/>
            </a:xfrm>
            <a:custGeom>
              <a:avLst/>
              <a:gdLst/>
              <a:ahLst/>
              <a:cxnLst/>
              <a:rect l="l" t="t" r="r" b="b"/>
              <a:pathLst>
                <a:path w="418948" h="209084" extrusionOk="0">
                  <a:moveTo>
                    <a:pt x="215748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18948" y="209084"/>
                  </a:lnTo>
                  <a:lnTo>
                    <a:pt x="215748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70" name="Google Shape;270;p7"/>
            <p:cNvSpPr txBox="1"/>
            <p:nvPr/>
          </p:nvSpPr>
          <p:spPr>
            <a:xfrm>
              <a:off x="101600" y="-38100"/>
              <a:ext cx="215748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1" name="Google Shape;271;p7"/>
          <p:cNvGrpSpPr/>
          <p:nvPr/>
        </p:nvGrpSpPr>
        <p:grpSpPr>
          <a:xfrm>
            <a:off x="7983271" y="5971405"/>
            <a:ext cx="5455535" cy="1506639"/>
            <a:chOff x="0" y="-38100"/>
            <a:chExt cx="895054" cy="247184"/>
          </a:xfrm>
        </p:grpSpPr>
        <p:sp>
          <p:nvSpPr>
            <p:cNvPr id="272" name="Google Shape;272;p7"/>
            <p:cNvSpPr/>
            <p:nvPr/>
          </p:nvSpPr>
          <p:spPr>
            <a:xfrm>
              <a:off x="0" y="0"/>
              <a:ext cx="895054" cy="209084"/>
            </a:xfrm>
            <a:custGeom>
              <a:avLst/>
              <a:gdLst/>
              <a:ahLst/>
              <a:cxnLst/>
              <a:rect l="l" t="t" r="r" b="b"/>
              <a:pathLst>
                <a:path w="895054" h="209084" extrusionOk="0">
                  <a:moveTo>
                    <a:pt x="691854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895054" y="209084"/>
                  </a:lnTo>
                  <a:lnTo>
                    <a:pt x="691854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73" name="Google Shape;273;p7"/>
            <p:cNvSpPr txBox="1"/>
            <p:nvPr/>
          </p:nvSpPr>
          <p:spPr>
            <a:xfrm>
              <a:off x="101600" y="-38100"/>
              <a:ext cx="691854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4" name="Google Shape;274;p7"/>
          <p:cNvSpPr/>
          <p:nvPr/>
        </p:nvSpPr>
        <p:spPr>
          <a:xfrm flipH="1">
            <a:off x="685801" y="523314"/>
            <a:ext cx="1818023" cy="324972"/>
          </a:xfrm>
          <a:custGeom>
            <a:avLst/>
            <a:gdLst/>
            <a:ahLst/>
            <a:cxnLst/>
            <a:rect l="l" t="t" r="r" b="b"/>
            <a:pathLst>
              <a:path w="2727035" h="487458" extrusionOk="0">
                <a:moveTo>
                  <a:pt x="2727035" y="0"/>
                </a:moveTo>
                <a:lnTo>
                  <a:pt x="0" y="0"/>
                </a:lnTo>
                <a:lnTo>
                  <a:pt x="0" y="487458"/>
                </a:lnTo>
                <a:lnTo>
                  <a:pt x="2727035" y="487458"/>
                </a:lnTo>
                <a:lnTo>
                  <a:pt x="272703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 sz="1200"/>
          </a:p>
        </p:txBody>
      </p:sp>
      <p:sp>
        <p:nvSpPr>
          <p:cNvPr id="275" name="Google Shape;275;p7"/>
          <p:cNvSpPr/>
          <p:nvPr/>
        </p:nvSpPr>
        <p:spPr>
          <a:xfrm flipH="1">
            <a:off x="10017193" y="6041146"/>
            <a:ext cx="1818023" cy="324972"/>
          </a:xfrm>
          <a:custGeom>
            <a:avLst/>
            <a:gdLst/>
            <a:ahLst/>
            <a:cxnLst/>
            <a:rect l="l" t="t" r="r" b="b"/>
            <a:pathLst>
              <a:path w="2727035" h="487458" extrusionOk="0">
                <a:moveTo>
                  <a:pt x="2727035" y="0"/>
                </a:moveTo>
                <a:lnTo>
                  <a:pt x="0" y="0"/>
                </a:lnTo>
                <a:lnTo>
                  <a:pt x="0" y="487458"/>
                </a:lnTo>
                <a:lnTo>
                  <a:pt x="2727035" y="487458"/>
                </a:lnTo>
                <a:lnTo>
                  <a:pt x="272703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276" name="Google Shape;276;p7"/>
          <p:cNvGrpSpPr/>
          <p:nvPr/>
        </p:nvGrpSpPr>
        <p:grpSpPr>
          <a:xfrm>
            <a:off x="6467755" y="6168215"/>
            <a:ext cx="2553575" cy="1506639"/>
            <a:chOff x="0" y="-38100"/>
            <a:chExt cx="418948" cy="247184"/>
          </a:xfrm>
        </p:grpSpPr>
        <p:sp>
          <p:nvSpPr>
            <p:cNvPr id="277" name="Google Shape;277;p7"/>
            <p:cNvSpPr/>
            <p:nvPr/>
          </p:nvSpPr>
          <p:spPr>
            <a:xfrm>
              <a:off x="0" y="0"/>
              <a:ext cx="418948" cy="209084"/>
            </a:xfrm>
            <a:custGeom>
              <a:avLst/>
              <a:gdLst/>
              <a:ahLst/>
              <a:cxnLst/>
              <a:rect l="l" t="t" r="r" b="b"/>
              <a:pathLst>
                <a:path w="418948" h="209084" extrusionOk="0">
                  <a:moveTo>
                    <a:pt x="215748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418948" y="209084"/>
                  </a:lnTo>
                  <a:lnTo>
                    <a:pt x="215748" y="0"/>
                  </a:lnTo>
                  <a:close/>
                </a:path>
              </a:pathLst>
            </a:custGeom>
            <a:solidFill>
              <a:srgbClr val="0151AF"/>
            </a:solidFill>
            <a:ln>
              <a:noFill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78" name="Google Shape;278;p7"/>
            <p:cNvSpPr txBox="1"/>
            <p:nvPr/>
          </p:nvSpPr>
          <p:spPr>
            <a:xfrm>
              <a:off x="101600" y="-38100"/>
              <a:ext cx="215748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9" name="Google Shape;279;p7"/>
          <p:cNvGrpSpPr/>
          <p:nvPr/>
        </p:nvGrpSpPr>
        <p:grpSpPr>
          <a:xfrm>
            <a:off x="-781138" y="1795512"/>
            <a:ext cx="14936694" cy="3229605"/>
            <a:chOff x="0" y="-38100"/>
            <a:chExt cx="5900916" cy="1275893"/>
          </a:xfrm>
        </p:grpSpPr>
        <p:sp>
          <p:nvSpPr>
            <p:cNvPr id="280" name="Google Shape;280;p7"/>
            <p:cNvSpPr/>
            <p:nvPr/>
          </p:nvSpPr>
          <p:spPr>
            <a:xfrm>
              <a:off x="0" y="0"/>
              <a:ext cx="5900916" cy="1237793"/>
            </a:xfrm>
            <a:custGeom>
              <a:avLst/>
              <a:gdLst/>
              <a:ahLst/>
              <a:cxnLst/>
              <a:rect l="l" t="t" r="r" b="b"/>
              <a:pathLst>
                <a:path w="5900916" h="1237793" extrusionOk="0">
                  <a:moveTo>
                    <a:pt x="0" y="0"/>
                  </a:moveTo>
                  <a:lnTo>
                    <a:pt x="5900916" y="0"/>
                  </a:lnTo>
                  <a:lnTo>
                    <a:pt x="5900916" y="1237793"/>
                  </a:lnTo>
                  <a:lnTo>
                    <a:pt x="0" y="1237793"/>
                  </a:lnTo>
                  <a:close/>
                </a:path>
              </a:pathLst>
            </a:custGeom>
            <a:solidFill>
              <a:srgbClr val="E7E8E9"/>
            </a:solidFill>
            <a:ln>
              <a:noFill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81" name="Google Shape;281;p7"/>
            <p:cNvSpPr txBox="1"/>
            <p:nvPr/>
          </p:nvSpPr>
          <p:spPr>
            <a:xfrm>
              <a:off x="0" y="-38100"/>
              <a:ext cx="5900916" cy="12758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2" name="Google Shape;282;p7"/>
          <p:cNvGrpSpPr/>
          <p:nvPr/>
        </p:nvGrpSpPr>
        <p:grpSpPr>
          <a:xfrm>
            <a:off x="5369795" y="204664"/>
            <a:ext cx="8343475" cy="1169471"/>
            <a:chOff x="0" y="-38100"/>
            <a:chExt cx="1763512" cy="247184"/>
          </a:xfrm>
        </p:grpSpPr>
        <p:sp>
          <p:nvSpPr>
            <p:cNvPr id="283" name="Google Shape;283;p7"/>
            <p:cNvSpPr/>
            <p:nvPr/>
          </p:nvSpPr>
          <p:spPr>
            <a:xfrm>
              <a:off x="0" y="0"/>
              <a:ext cx="1763512" cy="209084"/>
            </a:xfrm>
            <a:custGeom>
              <a:avLst/>
              <a:gdLst/>
              <a:ahLst/>
              <a:cxnLst/>
              <a:rect l="l" t="t" r="r" b="b"/>
              <a:pathLst>
                <a:path w="1763512" h="209084" extrusionOk="0">
                  <a:moveTo>
                    <a:pt x="1560312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1763512" y="209084"/>
                  </a:lnTo>
                  <a:lnTo>
                    <a:pt x="1560312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84" name="Google Shape;284;p7"/>
            <p:cNvSpPr txBox="1"/>
            <p:nvPr/>
          </p:nvSpPr>
          <p:spPr>
            <a:xfrm>
              <a:off x="101600" y="-38100"/>
              <a:ext cx="1560312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5" name="Google Shape;285;p7"/>
          <p:cNvGrpSpPr/>
          <p:nvPr/>
        </p:nvGrpSpPr>
        <p:grpSpPr>
          <a:xfrm>
            <a:off x="-2362036" y="5446495"/>
            <a:ext cx="8343475" cy="1169471"/>
            <a:chOff x="0" y="-38100"/>
            <a:chExt cx="1763512" cy="247184"/>
          </a:xfrm>
        </p:grpSpPr>
        <p:sp>
          <p:nvSpPr>
            <p:cNvPr id="286" name="Google Shape;286;p7"/>
            <p:cNvSpPr/>
            <p:nvPr/>
          </p:nvSpPr>
          <p:spPr>
            <a:xfrm>
              <a:off x="0" y="0"/>
              <a:ext cx="1763512" cy="209084"/>
            </a:xfrm>
            <a:custGeom>
              <a:avLst/>
              <a:gdLst/>
              <a:ahLst/>
              <a:cxnLst/>
              <a:rect l="l" t="t" r="r" b="b"/>
              <a:pathLst>
                <a:path w="1763512" h="209084" extrusionOk="0">
                  <a:moveTo>
                    <a:pt x="1560312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1763512" y="209084"/>
                  </a:lnTo>
                  <a:lnTo>
                    <a:pt x="1560312" y="0"/>
                  </a:lnTo>
                  <a:close/>
                </a:path>
              </a:pathLst>
            </a:custGeom>
            <a:solidFill>
              <a:srgbClr val="000061"/>
            </a:solidFill>
            <a:ln>
              <a:noFill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87" name="Google Shape;287;p7"/>
            <p:cNvSpPr txBox="1"/>
            <p:nvPr/>
          </p:nvSpPr>
          <p:spPr>
            <a:xfrm>
              <a:off x="101600" y="-38100"/>
              <a:ext cx="1560312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8" name="Google Shape;288;p7"/>
          <p:cNvGrpSpPr/>
          <p:nvPr/>
        </p:nvGrpSpPr>
        <p:grpSpPr>
          <a:xfrm>
            <a:off x="-2010628" y="5925771"/>
            <a:ext cx="6414261" cy="199934"/>
            <a:chOff x="0" y="-38100"/>
            <a:chExt cx="7930154" cy="247184"/>
          </a:xfrm>
        </p:grpSpPr>
        <p:sp>
          <p:nvSpPr>
            <p:cNvPr id="289" name="Google Shape;289;p7"/>
            <p:cNvSpPr/>
            <p:nvPr/>
          </p:nvSpPr>
          <p:spPr>
            <a:xfrm>
              <a:off x="0" y="0"/>
              <a:ext cx="7930154" cy="209084"/>
            </a:xfrm>
            <a:custGeom>
              <a:avLst/>
              <a:gdLst/>
              <a:ahLst/>
              <a:cxnLst/>
              <a:rect l="l" t="t" r="r" b="b"/>
              <a:pathLst>
                <a:path w="7930154" h="209084" extrusionOk="0">
                  <a:moveTo>
                    <a:pt x="7726954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7930154" y="209084"/>
                  </a:lnTo>
                  <a:lnTo>
                    <a:pt x="7726954" y="0"/>
                  </a:lnTo>
                  <a:close/>
                </a:path>
              </a:pathLst>
            </a:custGeom>
            <a:solidFill>
              <a:srgbClr val="059D05"/>
            </a:solidFill>
            <a:ln>
              <a:noFill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90" name="Google Shape;290;p7"/>
            <p:cNvSpPr txBox="1"/>
            <p:nvPr/>
          </p:nvSpPr>
          <p:spPr>
            <a:xfrm>
              <a:off x="101600" y="-38100"/>
              <a:ext cx="7726954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1" name="Google Shape;291;p7"/>
          <p:cNvGrpSpPr/>
          <p:nvPr/>
        </p:nvGrpSpPr>
        <p:grpSpPr>
          <a:xfrm>
            <a:off x="6397316" y="732910"/>
            <a:ext cx="6414261" cy="199934"/>
            <a:chOff x="0" y="-38100"/>
            <a:chExt cx="7930154" cy="247184"/>
          </a:xfrm>
        </p:grpSpPr>
        <p:sp>
          <p:nvSpPr>
            <p:cNvPr id="292" name="Google Shape;292;p7"/>
            <p:cNvSpPr/>
            <p:nvPr/>
          </p:nvSpPr>
          <p:spPr>
            <a:xfrm>
              <a:off x="0" y="0"/>
              <a:ext cx="7930154" cy="209084"/>
            </a:xfrm>
            <a:custGeom>
              <a:avLst/>
              <a:gdLst/>
              <a:ahLst/>
              <a:cxnLst/>
              <a:rect l="l" t="t" r="r" b="b"/>
              <a:pathLst>
                <a:path w="7930154" h="209084" extrusionOk="0">
                  <a:moveTo>
                    <a:pt x="7726954" y="0"/>
                  </a:moveTo>
                  <a:lnTo>
                    <a:pt x="0" y="0"/>
                  </a:lnTo>
                  <a:lnTo>
                    <a:pt x="203200" y="209084"/>
                  </a:lnTo>
                  <a:lnTo>
                    <a:pt x="7930154" y="209084"/>
                  </a:lnTo>
                  <a:lnTo>
                    <a:pt x="7726954" y="0"/>
                  </a:lnTo>
                  <a:close/>
                </a:path>
              </a:pathLst>
            </a:custGeom>
            <a:solidFill>
              <a:srgbClr val="059D05"/>
            </a:solidFill>
            <a:ln>
              <a:noFill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93" name="Google Shape;293;p7"/>
            <p:cNvSpPr txBox="1"/>
            <p:nvPr/>
          </p:nvSpPr>
          <p:spPr>
            <a:xfrm>
              <a:off x="101600" y="-38100"/>
              <a:ext cx="7726954" cy="247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4" name="Google Shape;294;p7"/>
          <p:cNvSpPr/>
          <p:nvPr/>
        </p:nvSpPr>
        <p:spPr>
          <a:xfrm>
            <a:off x="167790" y="904476"/>
            <a:ext cx="5538989" cy="739267"/>
          </a:xfrm>
          <a:custGeom>
            <a:avLst/>
            <a:gdLst/>
            <a:ahLst/>
            <a:cxnLst/>
            <a:rect l="l" t="t" r="r" b="b"/>
            <a:pathLst>
              <a:path w="8308484" h="1108901" extrusionOk="0">
                <a:moveTo>
                  <a:pt x="0" y="0"/>
                </a:moveTo>
                <a:lnTo>
                  <a:pt x="8308484" y="0"/>
                </a:lnTo>
                <a:lnTo>
                  <a:pt x="8308484" y="1108901"/>
                </a:lnTo>
                <a:lnTo>
                  <a:pt x="0" y="11089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 sz="1200"/>
          </a:p>
        </p:txBody>
      </p:sp>
      <p:sp>
        <p:nvSpPr>
          <p:cNvPr id="295" name="Google Shape;295;p7"/>
          <p:cNvSpPr/>
          <p:nvPr/>
        </p:nvSpPr>
        <p:spPr>
          <a:xfrm>
            <a:off x="-96211" y="5707551"/>
            <a:ext cx="12192000" cy="498075"/>
          </a:xfrm>
          <a:custGeom>
            <a:avLst/>
            <a:gdLst/>
            <a:ahLst/>
            <a:cxnLst/>
            <a:rect l="l" t="t" r="r" b="b"/>
            <a:pathLst>
              <a:path w="18288000" h="747112" extrusionOk="0">
                <a:moveTo>
                  <a:pt x="0" y="0"/>
                </a:moveTo>
                <a:lnTo>
                  <a:pt x="18288000" y="0"/>
                </a:lnTo>
                <a:lnTo>
                  <a:pt x="18288000" y="747111"/>
                </a:lnTo>
                <a:lnTo>
                  <a:pt x="0" y="7471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 sz="1200"/>
          </a:p>
        </p:txBody>
      </p:sp>
      <p:sp>
        <p:nvSpPr>
          <p:cNvPr id="296" name="Google Shape;296;p7"/>
          <p:cNvSpPr/>
          <p:nvPr/>
        </p:nvSpPr>
        <p:spPr>
          <a:xfrm>
            <a:off x="8765786" y="1521877"/>
            <a:ext cx="4053747" cy="4053747"/>
          </a:xfrm>
          <a:custGeom>
            <a:avLst/>
            <a:gdLst/>
            <a:ahLst/>
            <a:cxnLst/>
            <a:rect l="l" t="t" r="r" b="b"/>
            <a:pathLst>
              <a:path w="6080621" h="6080621" extrusionOk="0">
                <a:moveTo>
                  <a:pt x="0" y="0"/>
                </a:moveTo>
                <a:lnTo>
                  <a:pt x="6080621" y="0"/>
                </a:lnTo>
                <a:lnTo>
                  <a:pt x="6080621" y="6080621"/>
                </a:lnTo>
                <a:lnTo>
                  <a:pt x="0" y="60806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 sz="1200"/>
          </a:p>
        </p:txBody>
      </p:sp>
      <p:sp>
        <p:nvSpPr>
          <p:cNvPr id="297" name="Google Shape;297;p7"/>
          <p:cNvSpPr txBox="1"/>
          <p:nvPr/>
        </p:nvSpPr>
        <p:spPr>
          <a:xfrm>
            <a:off x="1196503" y="3565382"/>
            <a:ext cx="6359631" cy="1272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ro-RO" sz="4000" b="1" dirty="0">
                <a:solidFill>
                  <a:srgbClr val="000061"/>
                </a:solidFill>
                <a:latin typeface="Ubuntu"/>
                <a:ea typeface="Ubuntu"/>
                <a:cs typeface="Ubuntu"/>
                <a:sym typeface="Ubuntu"/>
              </a:rPr>
              <a:t>MULȚUMESC!</a:t>
            </a:r>
            <a:endParaRPr lang="ro-RO" sz="4000" b="1" dirty="0">
              <a:solidFill>
                <a:srgbClr val="000061"/>
              </a:solidFill>
              <a:latin typeface="Ubuntu"/>
              <a:sym typeface="Ubuntu"/>
            </a:endParaRPr>
          </a:p>
          <a:p>
            <a:pPr algn="ctr"/>
            <a:r>
              <a:rPr lang="ro-RO" sz="2133" b="1" dirty="0">
                <a:solidFill>
                  <a:srgbClr val="000061"/>
                </a:solidFill>
                <a:latin typeface="Ubuntu"/>
                <a:sym typeface="Ubuntu"/>
              </a:rPr>
              <a:t>Expert COC Vrancea</a:t>
            </a:r>
          </a:p>
          <a:p>
            <a:pPr algn="ctr"/>
            <a:r>
              <a:rPr lang="ro-RO" sz="2133" b="1" dirty="0">
                <a:solidFill>
                  <a:srgbClr val="000061"/>
                </a:solidFill>
                <a:latin typeface="Ubuntu"/>
                <a:sym typeface="Ubuntu"/>
              </a:rPr>
              <a:t>Lățcan Mihaela-Camelia</a:t>
            </a:r>
            <a:endParaRPr sz="2133" dirty="0"/>
          </a:p>
        </p:txBody>
      </p:sp>
      <p:sp>
        <p:nvSpPr>
          <p:cNvPr id="298" name="Google Shape;298;p7"/>
          <p:cNvSpPr txBox="1"/>
          <p:nvPr/>
        </p:nvSpPr>
        <p:spPr>
          <a:xfrm>
            <a:off x="-333187" y="1888526"/>
            <a:ext cx="9733573" cy="1809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10"/>
              </a:lnSpc>
            </a:pPr>
            <a:r>
              <a:rPr lang="en-US" sz="2800" dirty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„</a:t>
            </a:r>
            <a:r>
              <a:rPr lang="en-US" sz="2800" dirty="0" err="1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Orientarea</a:t>
            </a:r>
            <a:r>
              <a:rPr lang="en-US" sz="2800" dirty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-US" sz="2800" dirty="0" err="1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în</a:t>
            </a:r>
            <a:r>
              <a:rPr lang="en-US" sz="2800" dirty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-US" sz="2800" dirty="0" err="1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carieră</a:t>
            </a:r>
            <a:r>
              <a:rPr lang="en-US" sz="2800" dirty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 nu </a:t>
            </a:r>
            <a:r>
              <a:rPr lang="en-US" sz="2800" dirty="0" err="1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înseamnă</a:t>
            </a:r>
            <a:r>
              <a:rPr lang="en-US" sz="2800" dirty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-US" sz="2800" dirty="0" err="1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să</a:t>
            </a:r>
            <a:r>
              <a:rPr lang="en-US" sz="2800" dirty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-US" sz="2800" dirty="0" err="1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găsești</a:t>
            </a:r>
            <a:r>
              <a:rPr lang="en-US" sz="2800" dirty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 un drum, </a:t>
            </a:r>
            <a:endParaRPr lang="ro-RO" sz="2800" dirty="0" smtClean="0">
              <a:solidFill>
                <a:srgbClr val="059D05"/>
              </a:solidFill>
              <a:latin typeface="Oswald"/>
              <a:ea typeface="Oswald"/>
              <a:cs typeface="Oswald"/>
              <a:sym typeface="Oswald"/>
            </a:endParaRPr>
          </a:p>
          <a:p>
            <a:pPr lvl="0" algn="ctr">
              <a:lnSpc>
                <a:spcPct val="140010"/>
              </a:lnSpc>
            </a:pPr>
            <a:r>
              <a:rPr lang="en-US" sz="2800" dirty="0" smtClean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ci </a:t>
            </a:r>
            <a:r>
              <a:rPr lang="en-US" sz="2800" dirty="0" err="1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să</a:t>
            </a:r>
            <a:r>
              <a:rPr lang="en-US" sz="2800" dirty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-US" sz="2800" dirty="0" err="1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construiești</a:t>
            </a:r>
            <a:r>
              <a:rPr lang="en-US" sz="2800" dirty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-US" sz="2800" dirty="0" err="1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unul</a:t>
            </a:r>
            <a:r>
              <a:rPr lang="en-US" sz="2800" dirty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 care </a:t>
            </a:r>
            <a:r>
              <a:rPr lang="en-US" sz="2800" dirty="0" err="1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reflectă</a:t>
            </a:r>
            <a:r>
              <a:rPr lang="en-US" sz="2800" dirty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 cine </a:t>
            </a:r>
            <a:r>
              <a:rPr lang="en-US" sz="2800" dirty="0" err="1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ești</a:t>
            </a:r>
            <a:r>
              <a:rPr lang="en-US" sz="2800" dirty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 lang="ro-RO" sz="2800" dirty="0" smtClean="0">
              <a:solidFill>
                <a:srgbClr val="059D05"/>
              </a:solidFill>
              <a:latin typeface="Oswald"/>
              <a:ea typeface="Oswald"/>
              <a:cs typeface="Oswald"/>
              <a:sym typeface="Oswald"/>
            </a:endParaRPr>
          </a:p>
          <a:p>
            <a:pPr lvl="0" algn="ctr">
              <a:lnSpc>
                <a:spcPct val="140010"/>
              </a:lnSpc>
            </a:pPr>
            <a:r>
              <a:rPr lang="en-US" sz="2800" dirty="0" err="1" smtClean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și</a:t>
            </a:r>
            <a:r>
              <a:rPr lang="en-US" sz="2800" dirty="0" smtClean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-US" sz="2800" dirty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cine </a:t>
            </a:r>
            <a:r>
              <a:rPr lang="en-US" sz="2800" dirty="0" err="1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dorești</a:t>
            </a:r>
            <a:r>
              <a:rPr lang="en-US" sz="2800" dirty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-US" sz="2800" dirty="0" err="1" smtClean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să</a:t>
            </a:r>
            <a:r>
              <a:rPr lang="en-US" sz="2800" dirty="0" smtClean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-US" sz="2800" dirty="0" err="1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devii</a:t>
            </a:r>
            <a:r>
              <a:rPr lang="en-US" sz="2800" dirty="0">
                <a:solidFill>
                  <a:srgbClr val="059D05"/>
                </a:solidFill>
                <a:latin typeface="Oswald"/>
                <a:ea typeface="Oswald"/>
                <a:cs typeface="Oswald"/>
                <a:sym typeface="Oswald"/>
              </a:rPr>
              <a:t>.”</a:t>
            </a:r>
          </a:p>
        </p:txBody>
      </p:sp>
      <p:sp>
        <p:nvSpPr>
          <p:cNvPr id="299" name="Google Shape;299;p7"/>
          <p:cNvSpPr txBox="1"/>
          <p:nvPr/>
        </p:nvSpPr>
        <p:spPr>
          <a:xfrm>
            <a:off x="0" y="6573853"/>
            <a:ext cx="6492577" cy="545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40021"/>
              </a:lnSpc>
            </a:pPr>
            <a:r>
              <a:rPr lang="en-US" sz="1266">
                <a:solidFill>
                  <a:srgbClr val="232788"/>
                </a:solidFill>
                <a:latin typeface="Abril Fatface"/>
                <a:ea typeface="Abril Fatface"/>
                <a:cs typeface="Abril Fatface"/>
                <a:sym typeface="Abril Fatface"/>
              </a:rPr>
              <a:t>Practici transformaționale în consilierea și orientarea carierei - ConsEDU, SMIS: 339374</a:t>
            </a:r>
            <a:endParaRPr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nternal_bg.png"/>
          <p:cNvPicPr>
            <a:picLocks noChangeAspect="1"/>
          </p:cNvPicPr>
          <p:nvPr/>
        </p:nvPicPr>
        <p:blipFill>
          <a:blip r:embed="rId3"/>
          <a:srcRect l="1" r="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732520" y="6464808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0606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Ghidul candidatului — Admitere liceu 2026–2027  |  02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713232" y="82296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A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REZUMAT PENTRU ELEVI ȘI PĂRINȚI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713232" y="1078992"/>
            <a:ext cx="80467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075B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Admiterea la liceu: esențialul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713232" y="1764792"/>
            <a:ext cx="4434840" cy="0"/>
          </a:xfrm>
          <a:prstGeom prst="line">
            <a:avLst/>
          </a:prstGeom>
          <a:noFill/>
          <a:ln w="38100">
            <a:solidFill>
              <a:srgbClr val="00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731520" y="2057400"/>
            <a:ext cx="3657600" cy="2423160"/>
          </a:xfrm>
          <a:prstGeom prst="roundRect">
            <a:avLst>
              <a:gd name="adj" fmla="val 5283"/>
            </a:avLst>
          </a:prstGeom>
          <a:solidFill>
            <a:srgbClr val="FFFFFF"/>
          </a:solidFill>
          <a:ln w="13970">
            <a:solidFill>
              <a:srgbClr val="DCE6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50976" y="2221992"/>
            <a:ext cx="32186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75BAD"/>
                </a:solidFill>
              </a:rPr>
              <a:t>Ce este repartizarea computerizată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987552" y="2633472"/>
            <a:ext cx="3145536" cy="1709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075BAD"/>
                </a:solidFill>
              </a:rPr>
              <a:t>■ </a:t>
            </a:r>
            <a:r>
              <a:rPr lang="en-US" sz="1280" dirty="0">
                <a:solidFill>
                  <a:srgbClr val="12324A"/>
                </a:solidFill>
              </a:rPr>
              <a:t>Sistem național care repartizează elevii în ordinea descrescătoare a mediilor.
</a:t>
            </a:r>
            <a:r>
              <a:rPr lang="en-US" sz="1280" b="1" dirty="0">
                <a:solidFill>
                  <a:srgbClr val="075BAD"/>
                </a:solidFill>
              </a:rPr>
              <a:t>■ </a:t>
            </a:r>
            <a:r>
              <a:rPr lang="en-US" sz="1280" dirty="0">
                <a:solidFill>
                  <a:srgbClr val="12324A"/>
                </a:solidFill>
              </a:rPr>
              <a:t>Ține cont de media de admitere și de ordinea opțiunilor completate.
</a:t>
            </a:r>
            <a:r>
              <a:rPr lang="en-US" sz="1280" b="1" dirty="0">
                <a:solidFill>
                  <a:srgbClr val="075BAD"/>
                </a:solidFill>
              </a:rPr>
              <a:t>■ </a:t>
            </a:r>
            <a:r>
              <a:rPr lang="en-US" sz="1280" dirty="0">
                <a:solidFill>
                  <a:srgbClr val="12324A"/>
                </a:solidFill>
              </a:rPr>
              <a:t>Participă numai candidații care au susținut Evaluarea Națională.</a:t>
            </a:r>
            <a:endParaRPr lang="en-US" sz="1280" dirty="0"/>
          </a:p>
        </p:txBody>
      </p:sp>
      <p:sp>
        <p:nvSpPr>
          <p:cNvPr id="10" name="Shape 7"/>
          <p:cNvSpPr/>
          <p:nvPr/>
        </p:nvSpPr>
        <p:spPr>
          <a:xfrm>
            <a:off x="4526280" y="2057400"/>
            <a:ext cx="3246120" cy="2423160"/>
          </a:xfrm>
          <a:prstGeom prst="roundRect">
            <a:avLst>
              <a:gd name="adj" fmla="val 5283"/>
            </a:avLst>
          </a:prstGeom>
          <a:solidFill>
            <a:srgbClr val="FFFFFF"/>
          </a:solidFill>
          <a:ln w="13970">
            <a:solidFill>
              <a:srgbClr val="DCE6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745736" y="2221992"/>
            <a:ext cx="280720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0A020"/>
                </a:solidFill>
              </a:rPr>
              <a:t>Reguli de bază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4782312" y="2633472"/>
            <a:ext cx="2734056" cy="1709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00A020"/>
                </a:solidFill>
              </a:rPr>
              <a:t>■ </a:t>
            </a:r>
            <a:r>
              <a:rPr lang="en-US" sz="1280" dirty="0">
                <a:solidFill>
                  <a:srgbClr val="12324A"/>
                </a:solidFill>
              </a:rPr>
              <a:t>Un candidat poate participa la repartizarea computerizată într-un singur județ.
</a:t>
            </a:r>
            <a:r>
              <a:rPr lang="en-US" sz="1280" b="1" dirty="0">
                <a:solidFill>
                  <a:srgbClr val="00A020"/>
                </a:solidFill>
              </a:rPr>
              <a:t>■ </a:t>
            </a:r>
            <a:r>
              <a:rPr lang="en-US" sz="1280" dirty="0">
                <a:solidFill>
                  <a:srgbClr val="12324A"/>
                </a:solidFill>
              </a:rPr>
              <a:t>Opțiunile trebuie completate în ordinea preferințelor reale.
</a:t>
            </a:r>
            <a:r>
              <a:rPr lang="en-US" sz="1280" b="1" dirty="0">
                <a:solidFill>
                  <a:srgbClr val="00A020"/>
                </a:solidFill>
              </a:rPr>
              <a:t>■ </a:t>
            </a:r>
            <a:r>
              <a:rPr lang="en-US" sz="1280" dirty="0">
                <a:solidFill>
                  <a:srgbClr val="12324A"/>
                </a:solidFill>
              </a:rPr>
              <a:t>Un număr mic de opțiuni crește riscul de nerepartizare.</a:t>
            </a:r>
            <a:endParaRPr lang="en-US" sz="1280" dirty="0"/>
          </a:p>
        </p:txBody>
      </p:sp>
      <p:sp>
        <p:nvSpPr>
          <p:cNvPr id="13" name="Shape 10"/>
          <p:cNvSpPr/>
          <p:nvPr/>
        </p:nvSpPr>
        <p:spPr>
          <a:xfrm>
            <a:off x="8001000" y="2057400"/>
            <a:ext cx="3429000" cy="2423160"/>
          </a:xfrm>
          <a:prstGeom prst="roundRect">
            <a:avLst>
              <a:gd name="adj" fmla="val 5283"/>
            </a:avLst>
          </a:prstGeom>
          <a:solidFill>
            <a:srgbClr val="FFFFFF"/>
          </a:solidFill>
          <a:ln w="13970">
            <a:solidFill>
              <a:srgbClr val="DDE8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220456" y="2221992"/>
            <a:ext cx="29900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75BAD"/>
                </a:solidFill>
              </a:rPr>
              <a:t>Informația oficială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0456" y="2587752"/>
            <a:ext cx="299008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2324A"/>
                </a:solidFill>
              </a:rPr>
              <a:t>Broșura de admitere conține liceele, filierele, profilurile, specializările, numărul de locuri și codurile de înscriere. Ea se afișează la școală, pe site-ul ISJ și la secretariat.</a:t>
            </a:r>
            <a:endParaRPr lang="en-US" sz="1320" dirty="0"/>
          </a:p>
        </p:txBody>
      </p:sp>
      <p:sp>
        <p:nvSpPr>
          <p:cNvPr id="16" name="Shape 13"/>
          <p:cNvSpPr/>
          <p:nvPr/>
        </p:nvSpPr>
        <p:spPr>
          <a:xfrm>
            <a:off x="1051560" y="4892040"/>
            <a:ext cx="10012680" cy="640080"/>
          </a:xfrm>
          <a:prstGeom prst="roundRect">
            <a:avLst>
              <a:gd name="adj" fmla="val 17143"/>
            </a:avLst>
          </a:prstGeom>
          <a:solidFill>
            <a:srgbClr val="06065E"/>
          </a:solidFill>
          <a:ln w="12700">
            <a:solidFill>
              <a:srgbClr val="0606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252728" y="5020056"/>
            <a:ext cx="96103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FFFFFF"/>
                </a:solidFill>
              </a:rPr>
              <a:t>Ideea principală: media stabilește ordinea, opțiunile stabilesc direcția.</a:t>
            </a:r>
            <a:endParaRPr lang="en-US" sz="13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2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nternal_bg.png"/>
          <p:cNvPicPr>
            <a:picLocks noChangeAspect="1"/>
          </p:cNvPicPr>
          <p:nvPr/>
        </p:nvPicPr>
        <p:blipFill>
          <a:blip r:embed="rId3"/>
          <a:srcRect l="1" r="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732520" y="6464808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0606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Ghidul candidatului — Admitere liceu 2026–2027  |  03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713232" y="82296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A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CINE POATE PARTICIPA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713232" y="1078992"/>
            <a:ext cx="80467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075B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Candidați eligibili și forme speciale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713232" y="1764792"/>
            <a:ext cx="4434840" cy="0"/>
          </a:xfrm>
          <a:prstGeom prst="line">
            <a:avLst/>
          </a:prstGeom>
          <a:noFill/>
          <a:ln w="38100">
            <a:solidFill>
              <a:srgbClr val="00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731520" y="1920240"/>
            <a:ext cx="3429000" cy="1965960"/>
          </a:xfrm>
          <a:prstGeom prst="roundRect">
            <a:avLst>
              <a:gd name="adj" fmla="val 6512"/>
            </a:avLst>
          </a:prstGeom>
          <a:solidFill>
            <a:srgbClr val="FFFFFF"/>
          </a:solidFill>
          <a:ln w="13970">
            <a:solidFill>
              <a:srgbClr val="DCE6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50976" y="2084832"/>
            <a:ext cx="29900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75BAD"/>
                </a:solidFill>
              </a:rPr>
              <a:t>Promoția 2026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987552" y="2496312"/>
            <a:ext cx="2916936" cy="1252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075BAD"/>
                </a:solidFill>
              </a:rPr>
              <a:t>■ </a:t>
            </a:r>
            <a:r>
              <a:rPr lang="en-US" sz="1280" dirty="0">
                <a:solidFill>
                  <a:srgbClr val="12324A"/>
                </a:solidFill>
              </a:rPr>
              <a:t>Absolvenți ai clasei a VIII-a.
</a:t>
            </a:r>
            <a:r>
              <a:rPr lang="en-US" sz="1280" b="1" dirty="0">
                <a:solidFill>
                  <a:srgbClr val="075BAD"/>
                </a:solidFill>
              </a:rPr>
              <a:t>■ </a:t>
            </a:r>
            <a:r>
              <a:rPr lang="en-US" sz="1280" dirty="0">
                <a:solidFill>
                  <a:srgbClr val="12324A"/>
                </a:solidFill>
              </a:rPr>
              <a:t>Au susținut Evaluarea Națională pentru repartizarea computerizată.
</a:t>
            </a:r>
            <a:r>
              <a:rPr lang="en-US" sz="1280" b="1" dirty="0">
                <a:solidFill>
                  <a:srgbClr val="075BAD"/>
                </a:solidFill>
              </a:rPr>
              <a:t>■ </a:t>
            </a:r>
            <a:r>
              <a:rPr lang="en-US" sz="1280" dirty="0">
                <a:solidFill>
                  <a:srgbClr val="12324A"/>
                </a:solidFill>
              </a:rPr>
              <a:t>Nu împlinesc 18 ani până la începerea cursurilor.</a:t>
            </a:r>
            <a:endParaRPr lang="en-US" sz="1280" dirty="0"/>
          </a:p>
        </p:txBody>
      </p:sp>
      <p:sp>
        <p:nvSpPr>
          <p:cNvPr id="10" name="Shape 7"/>
          <p:cNvSpPr/>
          <p:nvPr/>
        </p:nvSpPr>
        <p:spPr>
          <a:xfrm>
            <a:off x="4389120" y="1920240"/>
            <a:ext cx="3429000" cy="1965960"/>
          </a:xfrm>
          <a:prstGeom prst="roundRect">
            <a:avLst>
              <a:gd name="adj" fmla="val 6512"/>
            </a:avLst>
          </a:prstGeom>
          <a:solidFill>
            <a:srgbClr val="FFFFFF"/>
          </a:solidFill>
          <a:ln w="13970">
            <a:solidFill>
              <a:srgbClr val="DCE6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608576" y="2084832"/>
            <a:ext cx="29900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0A020"/>
                </a:solidFill>
              </a:rPr>
              <a:t>Serii anterioare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4645152" y="2496312"/>
            <a:ext cx="2916936" cy="1252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00A020"/>
                </a:solidFill>
              </a:rPr>
              <a:t>■ </a:t>
            </a:r>
            <a:r>
              <a:rPr lang="en-US" sz="1280" dirty="0">
                <a:solidFill>
                  <a:srgbClr val="12324A"/>
                </a:solidFill>
              </a:rPr>
              <a:t>Pot participa dacă nu au împlinit 18 ani.
</a:t>
            </a:r>
            <a:r>
              <a:rPr lang="en-US" sz="1280" b="1" dirty="0">
                <a:solidFill>
                  <a:srgbClr val="00A020"/>
                </a:solidFill>
              </a:rPr>
              <a:t>■ </a:t>
            </a:r>
            <a:r>
              <a:rPr lang="en-US" sz="1280" dirty="0">
                <a:solidFill>
                  <a:srgbClr val="12324A"/>
                </a:solidFill>
              </a:rPr>
              <a:t>Condiție: să nu fi fost înmatriculați anterior în liceu/profesional.
</a:t>
            </a:r>
            <a:r>
              <a:rPr lang="en-US" sz="1280" b="1" dirty="0">
                <a:solidFill>
                  <a:srgbClr val="00A020"/>
                </a:solidFill>
              </a:rPr>
              <a:t>■ </a:t>
            </a:r>
            <a:r>
              <a:rPr lang="en-US" sz="1280" dirty="0">
                <a:solidFill>
                  <a:srgbClr val="12324A"/>
                </a:solidFill>
              </a:rPr>
              <a:t>Cei deja înmatriculați urmează proceduri de transfer.</a:t>
            </a:r>
            <a:endParaRPr lang="en-US" sz="1280" dirty="0"/>
          </a:p>
        </p:txBody>
      </p:sp>
      <p:sp>
        <p:nvSpPr>
          <p:cNvPr id="13" name="Shape 10"/>
          <p:cNvSpPr/>
          <p:nvPr/>
        </p:nvSpPr>
        <p:spPr>
          <a:xfrm>
            <a:off x="8046720" y="1920240"/>
            <a:ext cx="3429000" cy="1965960"/>
          </a:xfrm>
          <a:prstGeom prst="roundRect">
            <a:avLst>
              <a:gd name="adj" fmla="val 6512"/>
            </a:avLst>
          </a:prstGeom>
          <a:solidFill>
            <a:srgbClr val="FFFFFF"/>
          </a:solidFill>
          <a:ln w="13970">
            <a:solidFill>
              <a:srgbClr val="DCE6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266176" y="2084832"/>
            <a:ext cx="29900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B9DA5"/>
                </a:solidFill>
              </a:rPr>
              <a:t>Cazuri speciale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8302752" y="2496312"/>
            <a:ext cx="2916936" cy="1252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0B9DA5"/>
                </a:solidFill>
              </a:rPr>
              <a:t>■ </a:t>
            </a:r>
            <a:r>
              <a:rPr lang="en-US" sz="1280" dirty="0">
                <a:solidFill>
                  <a:srgbClr val="12324A"/>
                </a:solidFill>
              </a:rPr>
              <a:t>Elevi din spital: locuri speciale, peste plan.
</a:t>
            </a:r>
            <a:r>
              <a:rPr lang="en-US" sz="1280" b="1" dirty="0">
                <a:solidFill>
                  <a:srgbClr val="0B9DA5"/>
                </a:solidFill>
              </a:rPr>
              <a:t>■ </a:t>
            </a:r>
            <a:r>
              <a:rPr lang="en-US" sz="1280" dirty="0">
                <a:solidFill>
                  <a:srgbClr val="12324A"/>
                </a:solidFill>
              </a:rPr>
              <a:t>Olimpici naționali/internaționali: pot fi înscriși peste numărul de locuri.
</a:t>
            </a:r>
            <a:r>
              <a:rPr lang="en-US" sz="1280" b="1" dirty="0">
                <a:solidFill>
                  <a:srgbClr val="0B9DA5"/>
                </a:solidFill>
              </a:rPr>
              <a:t>■ </a:t>
            </a:r>
            <a:r>
              <a:rPr lang="en-US" sz="1280" dirty="0">
                <a:solidFill>
                  <a:srgbClr val="12324A"/>
                </a:solidFill>
              </a:rPr>
              <a:t>Seral / frecvență redusă: reguli separate de vârstă.</a:t>
            </a:r>
            <a:endParaRPr lang="en-US" sz="1280" dirty="0"/>
          </a:p>
        </p:txBody>
      </p:sp>
      <p:sp>
        <p:nvSpPr>
          <p:cNvPr id="16" name="Shape 13"/>
          <p:cNvSpPr/>
          <p:nvPr/>
        </p:nvSpPr>
        <p:spPr>
          <a:xfrm>
            <a:off x="960120" y="4343400"/>
            <a:ext cx="4892040" cy="777240"/>
          </a:xfrm>
          <a:prstGeom prst="roundRect">
            <a:avLst>
              <a:gd name="adj" fmla="val 14118"/>
            </a:avLst>
          </a:prstGeom>
          <a:solidFill>
            <a:srgbClr val="FFFFFF"/>
          </a:solidFill>
          <a:ln w="12700">
            <a:solidFill>
              <a:srgbClr val="D9E7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960120" y="4343400"/>
            <a:ext cx="1143000" cy="777240"/>
          </a:xfrm>
          <a:prstGeom prst="rect">
            <a:avLst/>
          </a:prstGeom>
          <a:solidFill>
            <a:srgbClr val="06065E"/>
          </a:solidFill>
          <a:ln w="12700">
            <a:solidFill>
              <a:srgbClr val="0606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1033272" y="4507992"/>
            <a:ext cx="9966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18 ani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2267712" y="4507992"/>
            <a:ext cx="3410712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2324A"/>
                </a:solidFill>
              </a:rPr>
              <a:t>Învățământ seral: serii anterioare care împlinesc 18 ani până la începerea cursurilor.</a:t>
            </a:r>
            <a:endParaRPr lang="en-US" sz="1220" dirty="0"/>
          </a:p>
        </p:txBody>
      </p:sp>
      <p:sp>
        <p:nvSpPr>
          <p:cNvPr id="20" name="Shape 17"/>
          <p:cNvSpPr/>
          <p:nvPr/>
        </p:nvSpPr>
        <p:spPr>
          <a:xfrm>
            <a:off x="6355080" y="4343400"/>
            <a:ext cx="4892040" cy="777240"/>
          </a:xfrm>
          <a:prstGeom prst="roundRect">
            <a:avLst>
              <a:gd name="adj" fmla="val 14118"/>
            </a:avLst>
          </a:prstGeom>
          <a:solidFill>
            <a:srgbClr val="FFFFFF"/>
          </a:solidFill>
          <a:ln w="12700">
            <a:solidFill>
              <a:srgbClr val="D9E7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6355080" y="4343400"/>
            <a:ext cx="1143000" cy="777240"/>
          </a:xfrm>
          <a:prstGeom prst="rect">
            <a:avLst/>
          </a:prstGeom>
          <a:solidFill>
            <a:srgbClr val="075BAD"/>
          </a:solidFill>
          <a:ln w="12700">
            <a:solidFill>
              <a:srgbClr val="075B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6428232" y="4507992"/>
            <a:ext cx="9966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20 ani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7662672" y="4507992"/>
            <a:ext cx="3410712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2324A"/>
                </a:solidFill>
              </a:rPr>
              <a:t>Frecvență redusă: serii anterioare care împlinesc 20 ani până la 31 august 2026 inclusiv.</a:t>
            </a:r>
            <a:endParaRPr lang="en-US" sz="122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2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nternal_bg.png"/>
          <p:cNvPicPr>
            <a:picLocks noChangeAspect="1"/>
          </p:cNvPicPr>
          <p:nvPr/>
        </p:nvPicPr>
        <p:blipFill>
          <a:blip r:embed="rId3"/>
          <a:srcRect l="1" r="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732520" y="6464808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0606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Ghidul candidatului — Admitere liceu 2026–2027  |  04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713232" y="82296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A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CALCULUL MEDIEI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713232" y="1078992"/>
            <a:ext cx="80467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075B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 de admitere și formule speciale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713232" y="1764792"/>
            <a:ext cx="4434840" cy="0"/>
          </a:xfrm>
          <a:prstGeom prst="line">
            <a:avLst/>
          </a:prstGeom>
          <a:noFill/>
          <a:ln w="38100">
            <a:solidFill>
              <a:srgbClr val="00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822960" y="1920240"/>
            <a:ext cx="3840480" cy="1417320"/>
          </a:xfrm>
          <a:prstGeom prst="roundRect">
            <a:avLst>
              <a:gd name="adj" fmla="val 7742"/>
            </a:avLst>
          </a:prstGeom>
          <a:solidFill>
            <a:srgbClr val="EAF3FB"/>
          </a:solidFill>
          <a:ln w="15240">
            <a:solidFill>
              <a:srgbClr val="075B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005840" y="2057400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75BAD"/>
                </a:solidFill>
              </a:rPr>
              <a:t>REGULA GENERALĂ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1024128" y="2331720"/>
            <a:ext cx="34381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71A35"/>
                </a:solidFill>
              </a:rPr>
              <a:t>MA = media EN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1024128" y="2816352"/>
            <a:ext cx="343814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2324A"/>
                </a:solidFill>
              </a:rPr>
              <a:t>Media generală la Evaluarea Națională, cu 2 zecimale, fără rotunjire.</a:t>
            </a:r>
            <a:endParaRPr lang="en-US" sz="1020" dirty="0"/>
          </a:p>
        </p:txBody>
      </p:sp>
      <p:sp>
        <p:nvSpPr>
          <p:cNvPr id="11" name="Shape 8"/>
          <p:cNvSpPr/>
          <p:nvPr/>
        </p:nvSpPr>
        <p:spPr>
          <a:xfrm>
            <a:off x="4892040" y="1920240"/>
            <a:ext cx="2926080" cy="1417320"/>
          </a:xfrm>
          <a:prstGeom prst="roundRect">
            <a:avLst>
              <a:gd name="adj" fmla="val 7742"/>
            </a:avLst>
          </a:prstGeom>
          <a:solidFill>
            <a:srgbClr val="EAF3FB"/>
          </a:solidFill>
          <a:ln w="15240">
            <a:solidFill>
              <a:srgbClr val="00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5074920" y="205740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A020"/>
                </a:solidFill>
              </a:rPr>
              <a:t>ARTISTIC / SPORTIV / WALDORF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5093208" y="2331720"/>
            <a:ext cx="25237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71A35"/>
                </a:solidFill>
              </a:rPr>
              <a:t>(3 × Apt. + MA) / 4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5093208" y="2816352"/>
            <a:ext cx="252374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2324A"/>
                </a:solidFill>
              </a:rPr>
              <a:t>Media finală include nota de la probele de aptitudini.</a:t>
            </a:r>
            <a:endParaRPr lang="en-US" sz="1020" dirty="0"/>
          </a:p>
        </p:txBody>
      </p:sp>
      <p:sp>
        <p:nvSpPr>
          <p:cNvPr id="15" name="Shape 12"/>
          <p:cNvSpPr/>
          <p:nvPr/>
        </p:nvSpPr>
        <p:spPr>
          <a:xfrm>
            <a:off x="8046720" y="1920240"/>
            <a:ext cx="3291840" cy="1417320"/>
          </a:xfrm>
          <a:prstGeom prst="roundRect">
            <a:avLst>
              <a:gd name="adj" fmla="val 7742"/>
            </a:avLst>
          </a:prstGeom>
          <a:solidFill>
            <a:srgbClr val="EAF3FB"/>
          </a:solidFill>
          <a:ln w="15240">
            <a:solidFill>
              <a:srgbClr val="0B9D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8229600" y="205740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9DA5"/>
                </a:solidFill>
              </a:rPr>
              <a:t>TEOLOGIC / MILITAR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8247888" y="2331720"/>
            <a:ext cx="288950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71A35"/>
                </a:solidFill>
              </a:rPr>
              <a:t>Teologic: (Apt.+MA)/2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071A35"/>
                </a:solidFill>
              </a:rPr>
              <a:t>Militar: 0,2×MA+0,8×Probă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8247888" y="2816352"/>
            <a:ext cx="2889504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2324A"/>
                </a:solidFill>
              </a:rPr>
              <a:t>Teologic: medie cu aptitudini. Militar: probă de cunoștințe are pondere 80%.</a:t>
            </a:r>
            <a:endParaRPr lang="en-US" sz="1020" dirty="0"/>
          </a:p>
        </p:txBody>
      </p:sp>
      <p:sp>
        <p:nvSpPr>
          <p:cNvPr id="19" name="Shape 16"/>
          <p:cNvSpPr/>
          <p:nvPr/>
        </p:nvSpPr>
        <p:spPr>
          <a:xfrm>
            <a:off x="1005840" y="3794760"/>
            <a:ext cx="4663440" cy="1325880"/>
          </a:xfrm>
          <a:prstGeom prst="roundRect">
            <a:avLst>
              <a:gd name="adj" fmla="val 9655"/>
            </a:avLst>
          </a:prstGeom>
          <a:solidFill>
            <a:srgbClr val="FFFFFF"/>
          </a:solidFill>
          <a:ln w="13970">
            <a:solidFill>
              <a:srgbClr val="DCE6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1225296" y="3959352"/>
            <a:ext cx="42245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75BAD"/>
                </a:solidFill>
              </a:rPr>
              <a:t>Limba maternă</a:t>
            </a:r>
            <a:endParaRPr lang="en-US" sz="1550" dirty="0"/>
          </a:p>
        </p:txBody>
      </p:sp>
      <p:sp>
        <p:nvSpPr>
          <p:cNvPr id="21" name="Text 18"/>
          <p:cNvSpPr/>
          <p:nvPr/>
        </p:nvSpPr>
        <p:spPr>
          <a:xfrm>
            <a:off x="1261872" y="4370832"/>
            <a:ext cx="4151376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75BAD"/>
                </a:solidFill>
              </a:rPr>
              <a:t>■ </a:t>
            </a:r>
            <a:r>
              <a:rPr lang="en-US" sz="1220" dirty="0">
                <a:solidFill>
                  <a:srgbClr val="12324A"/>
                </a:solidFill>
              </a:rPr>
              <a:t>Candidații care au susținut proba la limba maternă pot cere excluderea acesteia din media EN.
</a:t>
            </a:r>
            <a:r>
              <a:rPr lang="en-US" sz="1220" b="1" dirty="0">
                <a:solidFill>
                  <a:srgbClr val="075BAD"/>
                </a:solidFill>
              </a:rPr>
              <a:t>■ </a:t>
            </a:r>
            <a:r>
              <a:rPr lang="en-US" sz="1220" dirty="0">
                <a:solidFill>
                  <a:srgbClr val="12324A"/>
                </a:solidFill>
              </a:rPr>
              <a:t>Declarația se depune până la 8 iulie 2026 la școala de proveniență.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080760" y="3794760"/>
            <a:ext cx="5074920" cy="1325880"/>
          </a:xfrm>
          <a:prstGeom prst="roundRect">
            <a:avLst>
              <a:gd name="adj" fmla="val 8276"/>
            </a:avLst>
          </a:prstGeom>
          <a:solidFill>
            <a:srgbClr val="00A020"/>
          </a:solidFill>
          <a:ln w="12700">
            <a:solidFill>
              <a:srgbClr val="00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6281928" y="3922776"/>
            <a:ext cx="467258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FFFFFF"/>
                </a:solidFill>
              </a:rPr>
              <a:t>Atenție: candidații care exclud proba de limbă maternă nu pot fi repartizați computerizat în clase cu predare în limbile minorităților naționale.</a:t>
            </a:r>
            <a:endParaRPr lang="en-US" sz="13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2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nternal_bg.png"/>
          <p:cNvPicPr>
            <a:picLocks noChangeAspect="1"/>
          </p:cNvPicPr>
          <p:nvPr/>
        </p:nvPicPr>
        <p:blipFill>
          <a:blip r:embed="rId3"/>
          <a:srcRect l="1" r="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732520" y="6464808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0606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Ghidul candidatului — Admitere liceu 2026–2027  |  05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713232" y="82296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A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CALENDAR RAPID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713232" y="1078992"/>
            <a:ext cx="80467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075B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Datele care trebuie urmărite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713232" y="1764792"/>
            <a:ext cx="4434840" cy="0"/>
          </a:xfrm>
          <a:prstGeom prst="line">
            <a:avLst/>
          </a:prstGeom>
          <a:noFill/>
          <a:ln w="38100">
            <a:solidFill>
              <a:srgbClr val="00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777240" y="1901952"/>
            <a:ext cx="507492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9E7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77240" y="1901952"/>
            <a:ext cx="1143000" cy="658368"/>
          </a:xfrm>
          <a:prstGeom prst="rect">
            <a:avLst/>
          </a:prstGeom>
          <a:solidFill>
            <a:srgbClr val="075BAD"/>
          </a:solidFill>
          <a:ln w="12700">
            <a:solidFill>
              <a:srgbClr val="075B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50392" y="2066544"/>
            <a:ext cx="99669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4 mai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2084832" y="2066544"/>
            <a:ext cx="359359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2324A"/>
                </a:solidFill>
              </a:rPr>
              <a:t>Afișarea ofertei de școlarizare, codurilor și broșurii de admitere.</a:t>
            </a:r>
            <a:endParaRPr lang="en-US" sz="1220" dirty="0"/>
          </a:p>
        </p:txBody>
      </p:sp>
      <p:sp>
        <p:nvSpPr>
          <p:cNvPr id="11" name="Shape 8"/>
          <p:cNvSpPr/>
          <p:nvPr/>
        </p:nvSpPr>
        <p:spPr>
          <a:xfrm>
            <a:off x="777240" y="2743200"/>
            <a:ext cx="507492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9E7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777240" y="2743200"/>
            <a:ext cx="1143000" cy="658368"/>
          </a:xfrm>
          <a:prstGeom prst="rect">
            <a:avLst/>
          </a:prstGeom>
          <a:solidFill>
            <a:srgbClr val="00A020"/>
          </a:solidFill>
          <a:ln w="12700">
            <a:solidFill>
              <a:srgbClr val="00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850392" y="2907792"/>
            <a:ext cx="99669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11–15 mai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2084832" y="2907792"/>
            <a:ext cx="359359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2324A"/>
                </a:solidFill>
              </a:rPr>
              <a:t>Eliberare/înscriere pentru probe de aptitudini și probe de limbă.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77240" y="3584448"/>
            <a:ext cx="507492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9E7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777240" y="3584448"/>
            <a:ext cx="1143000" cy="658368"/>
          </a:xfrm>
          <a:prstGeom prst="rect">
            <a:avLst/>
          </a:prstGeom>
          <a:solidFill>
            <a:srgbClr val="075BAD"/>
          </a:solidFill>
          <a:ln w="12700">
            <a:solidFill>
              <a:srgbClr val="075B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850392" y="3749040"/>
            <a:ext cx="99669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18–22 mai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2084832" y="3749040"/>
            <a:ext cx="359359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2324A"/>
                </a:solidFill>
              </a:rPr>
              <a:t>Desfășurarea probelor de aptitudini și a probelor de limbă modernă/maternă.</a:t>
            </a:r>
            <a:endParaRPr lang="en-US" sz="1220" dirty="0"/>
          </a:p>
        </p:txBody>
      </p:sp>
      <p:sp>
        <p:nvSpPr>
          <p:cNvPr id="19" name="Shape 16"/>
          <p:cNvSpPr/>
          <p:nvPr/>
        </p:nvSpPr>
        <p:spPr>
          <a:xfrm>
            <a:off x="777240" y="4425696"/>
            <a:ext cx="507492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9E7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777240" y="4425696"/>
            <a:ext cx="1143000" cy="658368"/>
          </a:xfrm>
          <a:prstGeom prst="rect">
            <a:avLst/>
          </a:prstGeom>
          <a:solidFill>
            <a:srgbClr val="00A020"/>
          </a:solidFill>
          <a:ln w="12700">
            <a:solidFill>
              <a:srgbClr val="00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850392" y="4590288"/>
            <a:ext cx="99669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8–9 iul.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2084832" y="4590288"/>
            <a:ext cx="359359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2324A"/>
                </a:solidFill>
              </a:rPr>
              <a:t>Transmiterea mediilor, ierarhiei județene și completarea fișelor cu datele candidaților.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6309360" y="1901952"/>
            <a:ext cx="507492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9E7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1"/>
          <p:cNvSpPr/>
          <p:nvPr/>
        </p:nvSpPr>
        <p:spPr>
          <a:xfrm>
            <a:off x="6309360" y="1901952"/>
            <a:ext cx="1143000" cy="658368"/>
          </a:xfrm>
          <a:prstGeom prst="rect">
            <a:avLst/>
          </a:prstGeom>
          <a:solidFill>
            <a:srgbClr val="075BAD"/>
          </a:solidFill>
          <a:ln w="12700">
            <a:solidFill>
              <a:srgbClr val="075B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6382512" y="2066544"/>
            <a:ext cx="99669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13–20 iul.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7616952" y="2066544"/>
            <a:ext cx="359359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2324A"/>
                </a:solidFill>
              </a:rPr>
              <a:t>Completarea opțiunilor, introducerea și verificarea fișelor de înscriere.</a:t>
            </a:r>
            <a:endParaRPr lang="en-US" sz="1220" dirty="0"/>
          </a:p>
        </p:txBody>
      </p:sp>
      <p:sp>
        <p:nvSpPr>
          <p:cNvPr id="27" name="Shape 24"/>
          <p:cNvSpPr/>
          <p:nvPr/>
        </p:nvSpPr>
        <p:spPr>
          <a:xfrm>
            <a:off x="6309360" y="2743200"/>
            <a:ext cx="507492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9E7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5"/>
          <p:cNvSpPr/>
          <p:nvPr/>
        </p:nvSpPr>
        <p:spPr>
          <a:xfrm>
            <a:off x="6309360" y="2743200"/>
            <a:ext cx="1143000" cy="658368"/>
          </a:xfrm>
          <a:prstGeom prst="rect">
            <a:avLst/>
          </a:prstGeom>
          <a:solidFill>
            <a:srgbClr val="00A020"/>
          </a:solidFill>
          <a:ln w="12700">
            <a:solidFill>
              <a:srgbClr val="00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6"/>
          <p:cNvSpPr/>
          <p:nvPr/>
        </p:nvSpPr>
        <p:spPr>
          <a:xfrm>
            <a:off x="6382512" y="2907792"/>
            <a:ext cx="99669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22 iul.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7616952" y="2907792"/>
            <a:ext cx="359359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2324A"/>
                </a:solidFill>
              </a:rPr>
              <a:t>Repartizarea computerizată și comunicarea rezultatelor.</a:t>
            </a:r>
            <a:endParaRPr lang="en-US" sz="1220" dirty="0"/>
          </a:p>
        </p:txBody>
      </p:sp>
      <p:sp>
        <p:nvSpPr>
          <p:cNvPr id="31" name="Shape 28"/>
          <p:cNvSpPr/>
          <p:nvPr/>
        </p:nvSpPr>
        <p:spPr>
          <a:xfrm>
            <a:off x="6309360" y="3584448"/>
            <a:ext cx="507492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9E7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29"/>
          <p:cNvSpPr/>
          <p:nvPr/>
        </p:nvSpPr>
        <p:spPr>
          <a:xfrm>
            <a:off x="6309360" y="3584448"/>
            <a:ext cx="1143000" cy="658368"/>
          </a:xfrm>
          <a:prstGeom prst="rect">
            <a:avLst/>
          </a:prstGeom>
          <a:solidFill>
            <a:srgbClr val="075BAD"/>
          </a:solidFill>
          <a:ln w="12700">
            <a:solidFill>
              <a:srgbClr val="075B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6382512" y="3749040"/>
            <a:ext cx="99669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23–28 iul.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7616952" y="3749040"/>
            <a:ext cx="359359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2324A"/>
                </a:solidFill>
              </a:rPr>
              <a:t>Depunerea dosarelor la liceele unde candidații au fost repartizați.</a:t>
            </a:r>
            <a:endParaRPr lang="en-US" sz="1220" dirty="0"/>
          </a:p>
        </p:txBody>
      </p:sp>
      <p:sp>
        <p:nvSpPr>
          <p:cNvPr id="35" name="Shape 32"/>
          <p:cNvSpPr/>
          <p:nvPr/>
        </p:nvSpPr>
        <p:spPr>
          <a:xfrm>
            <a:off x="6309360" y="4425696"/>
            <a:ext cx="507492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9E7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3"/>
          <p:cNvSpPr/>
          <p:nvPr/>
        </p:nvSpPr>
        <p:spPr>
          <a:xfrm>
            <a:off x="6309360" y="4425696"/>
            <a:ext cx="1143000" cy="658368"/>
          </a:xfrm>
          <a:prstGeom prst="rect">
            <a:avLst/>
          </a:prstGeom>
          <a:solidFill>
            <a:srgbClr val="00A020"/>
          </a:solidFill>
          <a:ln w="12700">
            <a:solidFill>
              <a:srgbClr val="00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4"/>
          <p:cNvSpPr/>
          <p:nvPr/>
        </p:nvSpPr>
        <p:spPr>
          <a:xfrm>
            <a:off x="6382512" y="4590288"/>
            <a:ext cx="99669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29–31 iul.</a:t>
            </a:r>
            <a:endParaRPr lang="en-US" sz="1050" dirty="0"/>
          </a:p>
        </p:txBody>
      </p:sp>
      <p:sp>
        <p:nvSpPr>
          <p:cNvPr id="38" name="Text 35"/>
          <p:cNvSpPr/>
          <p:nvPr/>
        </p:nvSpPr>
        <p:spPr>
          <a:xfrm>
            <a:off x="7616952" y="4590288"/>
            <a:ext cx="359359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2324A"/>
                </a:solidFill>
              </a:rPr>
              <a:t>Rezolvarea situațiilor speciale de către comisia județeană de admitere.</a:t>
            </a:r>
            <a:endParaRPr lang="en-US" sz="122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2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nternal_bg.png"/>
          <p:cNvPicPr>
            <a:picLocks noChangeAspect="1"/>
          </p:cNvPicPr>
          <p:nvPr/>
        </p:nvPicPr>
        <p:blipFill>
          <a:blip r:embed="rId3"/>
          <a:srcRect l="1" r="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732520" y="6464808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0606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Ghidul candidatului — Admitere liceu 2026–2027  |  06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713232" y="82296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A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FIȘA DE OPȚIUNI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713232" y="1078992"/>
            <a:ext cx="80467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075B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Cum funcționează repartizarea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713232" y="1764792"/>
            <a:ext cx="4434840" cy="0"/>
          </a:xfrm>
          <a:prstGeom prst="line">
            <a:avLst/>
          </a:prstGeom>
          <a:noFill/>
          <a:ln w="38100">
            <a:solidFill>
              <a:srgbClr val="00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822960" y="1993392"/>
            <a:ext cx="2971800" cy="713232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12700">
            <a:solidFill>
              <a:srgbClr val="D9E7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822960" y="1993392"/>
            <a:ext cx="1143000" cy="713232"/>
          </a:xfrm>
          <a:prstGeom prst="rect">
            <a:avLst/>
          </a:prstGeom>
          <a:solidFill>
            <a:srgbClr val="075BAD"/>
          </a:solidFill>
          <a:ln w="12700">
            <a:solidFill>
              <a:srgbClr val="075B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896112" y="2157984"/>
            <a:ext cx="996696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2130552" y="2157984"/>
            <a:ext cx="14904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2324A"/>
                </a:solidFill>
              </a:rPr>
              <a:t>Alegeți specializările și notați codurile corecte din broșură.</a:t>
            </a:r>
            <a:endParaRPr lang="en-US" sz="1220" dirty="0"/>
          </a:p>
        </p:txBody>
      </p:sp>
      <p:sp>
        <p:nvSpPr>
          <p:cNvPr id="11" name="Shape 8"/>
          <p:cNvSpPr/>
          <p:nvPr/>
        </p:nvSpPr>
        <p:spPr>
          <a:xfrm>
            <a:off x="4069080" y="1993392"/>
            <a:ext cx="2971800" cy="713232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12700">
            <a:solidFill>
              <a:srgbClr val="D9E7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4069080" y="1993392"/>
            <a:ext cx="1143000" cy="713232"/>
          </a:xfrm>
          <a:prstGeom prst="rect">
            <a:avLst/>
          </a:prstGeom>
          <a:solidFill>
            <a:srgbClr val="00A020"/>
          </a:solidFill>
          <a:ln w="12700">
            <a:solidFill>
              <a:srgbClr val="00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4142232" y="2157984"/>
            <a:ext cx="996696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5376672" y="2157984"/>
            <a:ext cx="14904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2324A"/>
                </a:solidFill>
              </a:rPr>
              <a:t>Ordonați opțiunile după preferința reală, nu după „șanse”.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315200" y="1993392"/>
            <a:ext cx="2971800" cy="713232"/>
          </a:xfrm>
          <a:prstGeom prst="roundRect">
            <a:avLst>
              <a:gd name="adj" fmla="val 15385"/>
            </a:avLst>
          </a:prstGeom>
          <a:solidFill>
            <a:srgbClr val="FFFFFF"/>
          </a:solidFill>
          <a:ln w="12700">
            <a:solidFill>
              <a:srgbClr val="D9E7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7315200" y="1993392"/>
            <a:ext cx="1143000" cy="713232"/>
          </a:xfrm>
          <a:prstGeom prst="rect">
            <a:avLst/>
          </a:prstGeom>
          <a:solidFill>
            <a:srgbClr val="0B9DA5"/>
          </a:solidFill>
          <a:ln w="12700">
            <a:solidFill>
              <a:srgbClr val="0B9DA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7388352" y="2157984"/>
            <a:ext cx="996696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8622792" y="2157984"/>
            <a:ext cx="14904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2324A"/>
                </a:solidFill>
              </a:rPr>
              <a:t>Completați suficiente opțiuni pentru a reduce riscul de nerepartizare.</a:t>
            </a:r>
            <a:endParaRPr lang="en-US" sz="1220" dirty="0"/>
          </a:p>
        </p:txBody>
      </p:sp>
      <p:sp>
        <p:nvSpPr>
          <p:cNvPr id="19" name="Shape 16"/>
          <p:cNvSpPr/>
          <p:nvPr/>
        </p:nvSpPr>
        <p:spPr>
          <a:xfrm>
            <a:off x="2240280" y="3246120"/>
            <a:ext cx="7223760" cy="0"/>
          </a:xfrm>
          <a:prstGeom prst="line">
            <a:avLst/>
          </a:prstGeom>
          <a:noFill/>
          <a:ln w="31750">
            <a:solidFill>
              <a:srgbClr val="075BA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1005840" y="2990088"/>
            <a:ext cx="512064" cy="512064"/>
          </a:xfrm>
          <a:prstGeom prst="ellipse">
            <a:avLst/>
          </a:prstGeom>
          <a:solidFill>
            <a:srgbClr val="075BAD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640080" y="3584448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6065E"/>
                </a:solidFill>
              </a:rPr>
              <a:t>13–20 iul.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320040" y="3877056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70" dirty="0">
                <a:solidFill>
                  <a:srgbClr val="12324A"/>
                </a:solidFill>
              </a:rPr>
              <a:t>completare + introducere în aplicație</a:t>
            </a:r>
            <a:endParaRPr lang="en-US" sz="1070" dirty="0"/>
          </a:p>
        </p:txBody>
      </p:sp>
      <p:sp>
        <p:nvSpPr>
          <p:cNvPr id="23" name="Shape 20"/>
          <p:cNvSpPr/>
          <p:nvPr/>
        </p:nvSpPr>
        <p:spPr>
          <a:xfrm>
            <a:off x="3611880" y="2990088"/>
            <a:ext cx="512064" cy="512064"/>
          </a:xfrm>
          <a:prstGeom prst="ellipse">
            <a:avLst/>
          </a:prstGeom>
          <a:solidFill>
            <a:srgbClr val="00A02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3246120" y="3584448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6065E"/>
                </a:solidFill>
              </a:rPr>
              <a:t>20 iul.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2926080" y="3877056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70" dirty="0">
                <a:solidFill>
                  <a:srgbClr val="12324A"/>
                </a:solidFill>
              </a:rPr>
              <a:t>transmiterea bazelor de date</a:t>
            </a:r>
            <a:endParaRPr lang="en-US" sz="1070" dirty="0"/>
          </a:p>
        </p:txBody>
      </p:sp>
      <p:sp>
        <p:nvSpPr>
          <p:cNvPr id="26" name="Shape 23"/>
          <p:cNvSpPr/>
          <p:nvPr/>
        </p:nvSpPr>
        <p:spPr>
          <a:xfrm>
            <a:off x="6217920" y="2990088"/>
            <a:ext cx="512064" cy="512064"/>
          </a:xfrm>
          <a:prstGeom prst="ellipse">
            <a:avLst/>
          </a:prstGeom>
          <a:solidFill>
            <a:srgbClr val="075BAD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5852160" y="3584448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6065E"/>
                </a:solidFill>
              </a:rPr>
              <a:t>21 iul.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5532120" y="3877056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70" dirty="0">
                <a:solidFill>
                  <a:srgbClr val="12324A"/>
                </a:solidFill>
              </a:rPr>
              <a:t>corectarea erorilor</a:t>
            </a:r>
            <a:endParaRPr lang="en-US" sz="1070" dirty="0"/>
          </a:p>
        </p:txBody>
      </p:sp>
      <p:sp>
        <p:nvSpPr>
          <p:cNvPr id="29" name="Shape 26"/>
          <p:cNvSpPr/>
          <p:nvPr/>
        </p:nvSpPr>
        <p:spPr>
          <a:xfrm>
            <a:off x="8823960" y="2990088"/>
            <a:ext cx="512064" cy="512064"/>
          </a:xfrm>
          <a:prstGeom prst="ellipse">
            <a:avLst/>
          </a:prstGeom>
          <a:solidFill>
            <a:srgbClr val="00A02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8458200" y="3584448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6065E"/>
                </a:solidFill>
              </a:rPr>
              <a:t>22 iul.</a:t>
            </a:r>
            <a:endParaRPr lang="en-US" sz="1200" dirty="0"/>
          </a:p>
        </p:txBody>
      </p:sp>
      <p:sp>
        <p:nvSpPr>
          <p:cNvPr id="31" name="Text 28"/>
          <p:cNvSpPr/>
          <p:nvPr/>
        </p:nvSpPr>
        <p:spPr>
          <a:xfrm>
            <a:off x="8138160" y="3877056"/>
            <a:ext cx="1828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70" dirty="0">
                <a:solidFill>
                  <a:srgbClr val="12324A"/>
                </a:solidFill>
              </a:rPr>
              <a:t>repartizare + rezultate</a:t>
            </a:r>
            <a:endParaRPr lang="en-US" sz="1070" dirty="0"/>
          </a:p>
        </p:txBody>
      </p:sp>
      <p:sp>
        <p:nvSpPr>
          <p:cNvPr id="32" name="Shape 29"/>
          <p:cNvSpPr/>
          <p:nvPr/>
        </p:nvSpPr>
        <p:spPr>
          <a:xfrm>
            <a:off x="914400" y="4892040"/>
            <a:ext cx="10287000" cy="685800"/>
          </a:xfrm>
          <a:prstGeom prst="roundRect">
            <a:avLst>
              <a:gd name="adj" fmla="val 16000"/>
            </a:avLst>
          </a:prstGeom>
          <a:solidFill>
            <a:srgbClr val="06065E"/>
          </a:solidFill>
          <a:ln w="12700">
            <a:solidFill>
              <a:srgbClr val="0606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1115568" y="5020056"/>
            <a:ext cx="988466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FFFFFF"/>
                </a:solidFill>
              </a:rPr>
              <a:t>Regulă critică: orice opțiune greșită poate conduce la o repartizare nedorită.</a:t>
            </a:r>
            <a:endParaRPr lang="en-US" sz="132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2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nternal_bg.png"/>
          <p:cNvPicPr>
            <a:picLocks noChangeAspect="1"/>
          </p:cNvPicPr>
          <p:nvPr/>
        </p:nvPicPr>
        <p:blipFill>
          <a:blip r:embed="rId3"/>
          <a:srcRect l="1" r="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732520" y="6464808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0606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Ghidul candidatului — Admitere liceu 2026–2027  |  07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713232" y="82296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A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PROBE SUPLIMENTARE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713232" y="1078992"/>
            <a:ext cx="80467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075B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Aptitudini, bilingv și limbă maternă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713232" y="1764792"/>
            <a:ext cx="4434840" cy="0"/>
          </a:xfrm>
          <a:prstGeom prst="line">
            <a:avLst/>
          </a:prstGeom>
          <a:noFill/>
          <a:ln w="38100">
            <a:solidFill>
              <a:srgbClr val="00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731520" y="1920240"/>
            <a:ext cx="3520440" cy="2788920"/>
          </a:xfrm>
          <a:prstGeom prst="roundRect">
            <a:avLst>
              <a:gd name="adj" fmla="val 4590"/>
            </a:avLst>
          </a:prstGeom>
          <a:solidFill>
            <a:srgbClr val="FFFFFF"/>
          </a:solidFill>
          <a:ln w="13970">
            <a:solidFill>
              <a:srgbClr val="DCE6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50976" y="2084832"/>
            <a:ext cx="30815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75BAD"/>
                </a:solidFill>
              </a:rPr>
              <a:t>Licee vocaționale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987552" y="2496312"/>
            <a:ext cx="3008376" cy="20756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75BAD"/>
                </a:solidFill>
              </a:rPr>
              <a:t>■ </a:t>
            </a:r>
            <a:r>
              <a:rPr lang="en-US" sz="1220" dirty="0">
                <a:solidFill>
                  <a:srgbClr val="12324A"/>
                </a:solidFill>
              </a:rPr>
              <a:t>Înscriere: 13–15 mai; probe: 18–22 mai.
</a:t>
            </a:r>
            <a:r>
              <a:rPr lang="en-US" sz="1220" b="1" dirty="0">
                <a:solidFill>
                  <a:srgbClr val="075BAD"/>
                </a:solidFill>
              </a:rPr>
              <a:t>■ </a:t>
            </a:r>
            <a:r>
              <a:rPr lang="en-US" sz="1220" dirty="0">
                <a:solidFill>
                  <a:srgbClr val="12324A"/>
                </a:solidFill>
              </a:rPr>
              <a:t>Artistic, sportiv, pedagogic, teologic, militar, Waldorf — fiecare are probe specifice.
</a:t>
            </a:r>
            <a:r>
              <a:rPr lang="en-US" sz="1220" b="1" dirty="0">
                <a:solidFill>
                  <a:srgbClr val="075BAD"/>
                </a:solidFill>
              </a:rPr>
              <a:t>■ </a:t>
            </a:r>
            <a:r>
              <a:rPr lang="en-US" sz="1220" dirty="0">
                <a:solidFill>
                  <a:srgbClr val="12324A"/>
                </a:solidFill>
              </a:rPr>
              <a:t>În general, nota minimă pe probă este 6; sportiv: 7; teologic: 7 la cunoștințe religioase.</a:t>
            </a:r>
            <a:endParaRPr lang="en-US" sz="1220" dirty="0"/>
          </a:p>
        </p:txBody>
      </p:sp>
      <p:sp>
        <p:nvSpPr>
          <p:cNvPr id="10" name="Shape 7"/>
          <p:cNvSpPr/>
          <p:nvPr/>
        </p:nvSpPr>
        <p:spPr>
          <a:xfrm>
            <a:off x="4526280" y="1920240"/>
            <a:ext cx="3337560" cy="2788920"/>
          </a:xfrm>
          <a:prstGeom prst="roundRect">
            <a:avLst>
              <a:gd name="adj" fmla="val 4590"/>
            </a:avLst>
          </a:prstGeom>
          <a:solidFill>
            <a:srgbClr val="FFFFFF"/>
          </a:solidFill>
          <a:ln w="13970">
            <a:solidFill>
              <a:srgbClr val="DCE6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745736" y="2084832"/>
            <a:ext cx="28986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0A020"/>
                </a:solidFill>
              </a:rPr>
              <a:t>Limba modernă / maternă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4782312" y="2496312"/>
            <a:ext cx="2825496" cy="20756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0A020"/>
                </a:solidFill>
              </a:rPr>
              <a:t>■ </a:t>
            </a:r>
            <a:r>
              <a:rPr lang="en-US" sz="1220" dirty="0">
                <a:solidFill>
                  <a:srgbClr val="12324A"/>
                </a:solidFill>
              </a:rPr>
              <a:t>Pentru clase bilingve, proba de limbă modernă verifică nivelul A2.
</a:t>
            </a:r>
            <a:r>
              <a:rPr lang="en-US" sz="1220" b="1" dirty="0">
                <a:solidFill>
                  <a:srgbClr val="00A020"/>
                </a:solidFill>
              </a:rPr>
              <a:t>■ </a:t>
            </a:r>
            <a:r>
              <a:rPr lang="en-US" sz="1220" dirty="0">
                <a:solidFill>
                  <a:srgbClr val="12324A"/>
                </a:solidFill>
              </a:rPr>
              <a:t>Proba scrisă: max. 70 puncte, 60 minute; proba orală: max. 30 puncte.
</a:t>
            </a:r>
            <a:r>
              <a:rPr lang="en-US" sz="1220" b="1" dirty="0">
                <a:solidFill>
                  <a:srgbClr val="00A020"/>
                </a:solidFill>
              </a:rPr>
              <a:t>■ </a:t>
            </a:r>
            <a:r>
              <a:rPr lang="en-US" sz="1220" dirty="0">
                <a:solidFill>
                  <a:srgbClr val="12324A"/>
                </a:solidFill>
              </a:rPr>
              <a:t>Certificatele internaționale pot fi depuse pentru echivalare până la 25 mai 2026.</a:t>
            </a:r>
            <a:endParaRPr lang="en-US" sz="1220" dirty="0"/>
          </a:p>
        </p:txBody>
      </p:sp>
      <p:sp>
        <p:nvSpPr>
          <p:cNvPr id="13" name="Shape 10"/>
          <p:cNvSpPr/>
          <p:nvPr/>
        </p:nvSpPr>
        <p:spPr>
          <a:xfrm>
            <a:off x="8138160" y="1920240"/>
            <a:ext cx="3154680" cy="2788920"/>
          </a:xfrm>
          <a:prstGeom prst="roundRect">
            <a:avLst>
              <a:gd name="adj" fmla="val 4590"/>
            </a:avLst>
          </a:prstGeom>
          <a:solidFill>
            <a:srgbClr val="FFFFFF"/>
          </a:solidFill>
          <a:ln w="13970">
            <a:solidFill>
              <a:srgbClr val="DCE6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357616" y="2084832"/>
            <a:ext cx="27157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B9DA5"/>
                </a:solidFill>
              </a:rPr>
              <a:t>Rețineri importante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8394192" y="2496312"/>
            <a:ext cx="2642616" cy="20756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b="1" dirty="0">
                <a:solidFill>
                  <a:srgbClr val="0B9DA5"/>
                </a:solidFill>
              </a:rPr>
              <a:t>■ </a:t>
            </a:r>
            <a:r>
              <a:rPr lang="en-US" sz="1220" dirty="0">
                <a:solidFill>
                  <a:srgbClr val="12324A"/>
                </a:solidFill>
              </a:rPr>
              <a:t>Rezultatele la probele de limbă sunt recunoscute în orice județ.
</a:t>
            </a:r>
            <a:r>
              <a:rPr lang="en-US" sz="1220" b="1" dirty="0">
                <a:solidFill>
                  <a:srgbClr val="0B9DA5"/>
                </a:solidFill>
              </a:rPr>
              <a:t>■ </a:t>
            </a:r>
            <a:r>
              <a:rPr lang="en-US" sz="1220" dirty="0">
                <a:solidFill>
                  <a:srgbClr val="12324A"/>
                </a:solidFill>
              </a:rPr>
              <a:t>Rezultatele la aptitudini sunt recunoscute numai unde s-au susținut, cu excepția profilului militar.
</a:t>
            </a:r>
            <a:r>
              <a:rPr lang="en-US" sz="1220" b="1" dirty="0">
                <a:solidFill>
                  <a:srgbClr val="0B9DA5"/>
                </a:solidFill>
              </a:rPr>
              <a:t>■ </a:t>
            </a:r>
            <a:r>
              <a:rPr lang="en-US" sz="1220" dirty="0">
                <a:solidFill>
                  <a:srgbClr val="12324A"/>
                </a:solidFill>
              </a:rPr>
              <a:t>Absența la o probă = candidat neprezent.</a:t>
            </a:r>
            <a:endParaRPr lang="en-US" sz="12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2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nternal_bg.png"/>
          <p:cNvPicPr>
            <a:picLocks noChangeAspect="1"/>
          </p:cNvPicPr>
          <p:nvPr/>
        </p:nvPicPr>
        <p:blipFill>
          <a:blip r:embed="rId3"/>
          <a:srcRect l="1" r="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732520" y="6464808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0606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Ghidul candidatului — Admitere liceu 2026–2027  |  08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713232" y="82296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A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LOCURI DEDICATE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713232" y="1078992"/>
            <a:ext cx="80467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075B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Rromi, CES și învățământ special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713232" y="1764792"/>
            <a:ext cx="4434840" cy="0"/>
          </a:xfrm>
          <a:prstGeom prst="line">
            <a:avLst/>
          </a:prstGeom>
          <a:noFill/>
          <a:ln w="38100">
            <a:solidFill>
              <a:srgbClr val="00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731520" y="1874520"/>
            <a:ext cx="3429000" cy="2926080"/>
          </a:xfrm>
          <a:prstGeom prst="roundRect">
            <a:avLst>
              <a:gd name="adj" fmla="val 4375"/>
            </a:avLst>
          </a:prstGeom>
          <a:solidFill>
            <a:srgbClr val="FFFFFF"/>
          </a:solidFill>
          <a:ln w="13970">
            <a:solidFill>
              <a:srgbClr val="DCE6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50976" y="2039112"/>
            <a:ext cx="29900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75BAD"/>
                </a:solidFill>
              </a:rPr>
              <a:t>Candidați rromi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987552" y="2450592"/>
            <a:ext cx="2916936" cy="22128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30" b="1" dirty="0">
                <a:solidFill>
                  <a:srgbClr val="075BAD"/>
                </a:solidFill>
              </a:rPr>
              <a:t>■ </a:t>
            </a:r>
            <a:r>
              <a:rPr lang="en-US" sz="1230" dirty="0">
                <a:solidFill>
                  <a:srgbClr val="12324A"/>
                </a:solidFill>
              </a:rPr>
              <a:t>Locuri speciale: 1–2 locuri/clasă sau grupă, pe filieră/profil/specializare.
</a:t>
            </a:r>
            <a:r>
              <a:rPr lang="en-US" sz="1230" b="1" dirty="0">
                <a:solidFill>
                  <a:srgbClr val="075BAD"/>
                </a:solidFill>
              </a:rPr>
              <a:t>■ </a:t>
            </a:r>
            <a:r>
              <a:rPr lang="en-US" sz="1230" dirty="0">
                <a:solidFill>
                  <a:srgbClr val="12324A"/>
                </a:solidFill>
              </a:rPr>
              <a:t>Recomandarea de apartenență se eliberează până la 12 iunie și se depune 8–15 iunie.
</a:t>
            </a:r>
            <a:r>
              <a:rPr lang="en-US" sz="1230" b="1" dirty="0">
                <a:solidFill>
                  <a:srgbClr val="075BAD"/>
                </a:solidFill>
              </a:rPr>
              <a:t>■ </a:t>
            </a:r>
            <a:r>
              <a:rPr lang="en-US" sz="1230" dirty="0">
                <a:solidFill>
                  <a:srgbClr val="12324A"/>
                </a:solidFill>
              </a:rPr>
              <a:t>Opțiuni: 13–14 iulie; repartizare distinctă: 16 iulie.</a:t>
            </a:r>
            <a:endParaRPr lang="en-US" sz="1230" dirty="0"/>
          </a:p>
        </p:txBody>
      </p:sp>
      <p:sp>
        <p:nvSpPr>
          <p:cNvPr id="10" name="Shape 7"/>
          <p:cNvSpPr/>
          <p:nvPr/>
        </p:nvSpPr>
        <p:spPr>
          <a:xfrm>
            <a:off x="4389120" y="1874520"/>
            <a:ext cx="3429000" cy="2926080"/>
          </a:xfrm>
          <a:prstGeom prst="roundRect">
            <a:avLst>
              <a:gd name="adj" fmla="val 4375"/>
            </a:avLst>
          </a:prstGeom>
          <a:solidFill>
            <a:srgbClr val="FFFFFF"/>
          </a:solidFill>
          <a:ln w="13970">
            <a:solidFill>
              <a:srgbClr val="DCE6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608576" y="2039112"/>
            <a:ext cx="29900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0A020"/>
                </a:solidFill>
              </a:rPr>
              <a:t>Candidați cu CES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4645152" y="2450592"/>
            <a:ext cx="2916936" cy="22128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30" b="1" dirty="0">
                <a:solidFill>
                  <a:srgbClr val="00A020"/>
                </a:solidFill>
              </a:rPr>
              <a:t>■ </a:t>
            </a:r>
            <a:r>
              <a:rPr lang="en-US" sz="1230" dirty="0">
                <a:solidFill>
                  <a:srgbClr val="12324A"/>
                </a:solidFill>
              </a:rPr>
              <a:t>Locuri distincte în unități de învățământ de masă: 1–2 locuri/clasă sau grupă.
</a:t>
            </a:r>
            <a:r>
              <a:rPr lang="en-US" sz="1230" b="1" dirty="0">
                <a:solidFill>
                  <a:srgbClr val="00A020"/>
                </a:solidFill>
              </a:rPr>
              <a:t>■ </a:t>
            </a:r>
            <a:r>
              <a:rPr lang="en-US" sz="1230" dirty="0">
                <a:solidFill>
                  <a:srgbClr val="12324A"/>
                </a:solidFill>
              </a:rPr>
              <a:t>Document acceptat: certificatul de orientare școlară și profesională emis CJRAE/CMBRAE.
</a:t>
            </a:r>
            <a:r>
              <a:rPr lang="en-US" sz="1230" b="1" dirty="0">
                <a:solidFill>
                  <a:srgbClr val="00A020"/>
                </a:solidFill>
              </a:rPr>
              <a:t>■ </a:t>
            </a:r>
            <a:r>
              <a:rPr lang="en-US" sz="1230" dirty="0">
                <a:solidFill>
                  <a:srgbClr val="12324A"/>
                </a:solidFill>
              </a:rPr>
              <a:t>Depunere certificat: 8–15 iunie; repartizare distinctă: 16 iulie.</a:t>
            </a:r>
            <a:endParaRPr lang="en-US" sz="1230" dirty="0"/>
          </a:p>
        </p:txBody>
      </p:sp>
      <p:sp>
        <p:nvSpPr>
          <p:cNvPr id="13" name="Shape 10"/>
          <p:cNvSpPr/>
          <p:nvPr/>
        </p:nvSpPr>
        <p:spPr>
          <a:xfrm>
            <a:off x="8046720" y="1874520"/>
            <a:ext cx="3429000" cy="2926080"/>
          </a:xfrm>
          <a:prstGeom prst="roundRect">
            <a:avLst>
              <a:gd name="adj" fmla="val 4375"/>
            </a:avLst>
          </a:prstGeom>
          <a:solidFill>
            <a:srgbClr val="FFFFFF"/>
          </a:solidFill>
          <a:ln w="13970">
            <a:solidFill>
              <a:srgbClr val="DCE6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266176" y="2039112"/>
            <a:ext cx="299008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B9DA5"/>
                </a:solidFill>
              </a:rPr>
              <a:t>Învățământ special / spital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8302752" y="2450592"/>
            <a:ext cx="2916936" cy="22128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30" b="1" dirty="0">
                <a:solidFill>
                  <a:srgbClr val="0B9DA5"/>
                </a:solidFill>
              </a:rPr>
              <a:t>■ </a:t>
            </a:r>
            <a:r>
              <a:rPr lang="en-US" sz="1230" dirty="0">
                <a:solidFill>
                  <a:srgbClr val="12324A"/>
                </a:solidFill>
              </a:rPr>
              <a:t>Învățământ special: înscriere și repartizare 13–14 iulie, conform procedurii județene.
</a:t>
            </a:r>
            <a:r>
              <a:rPr lang="en-US" sz="1230" b="1" dirty="0">
                <a:solidFill>
                  <a:srgbClr val="0B9DA5"/>
                </a:solidFill>
              </a:rPr>
              <a:t>■ </a:t>
            </a:r>
            <a:r>
              <a:rPr lang="en-US" sz="1230" dirty="0">
                <a:solidFill>
                  <a:srgbClr val="12324A"/>
                </a:solidFill>
              </a:rPr>
              <a:t>Elevii din forma de școlarizare din spital pot fi admiși pe locuri speciale, peste numărul de locuri.
</a:t>
            </a:r>
            <a:r>
              <a:rPr lang="en-US" sz="1230" b="1" dirty="0">
                <a:solidFill>
                  <a:srgbClr val="0B9DA5"/>
                </a:solidFill>
              </a:rPr>
              <a:t>■ </a:t>
            </a:r>
            <a:r>
              <a:rPr lang="en-US" sz="1230" dirty="0">
                <a:solidFill>
                  <a:srgbClr val="12324A"/>
                </a:solidFill>
              </a:rPr>
              <a:t>Dosarul se depune la comisia județeană de admitere.</a:t>
            </a:r>
            <a:endParaRPr lang="en-US" sz="123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2F4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nternal_bg.png"/>
          <p:cNvPicPr>
            <a:picLocks noChangeAspect="1"/>
          </p:cNvPicPr>
          <p:nvPr/>
        </p:nvPicPr>
        <p:blipFill>
          <a:blip r:embed="rId3"/>
          <a:srcRect l="1" r="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732520" y="6464808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0606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Ghidul candidatului — Admitere liceu 2026–2027  |  09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713232" y="822960"/>
            <a:ext cx="5303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0A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ADMITERE SPECIALIZATĂ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713232" y="1078992"/>
            <a:ext cx="80467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750" b="1" dirty="0">
                <a:solidFill>
                  <a:srgbClr val="075B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Militar, seral și frecvență redusă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713232" y="1764792"/>
            <a:ext cx="4434840" cy="0"/>
          </a:xfrm>
          <a:prstGeom prst="line">
            <a:avLst/>
          </a:prstGeom>
          <a:noFill/>
          <a:ln w="38100">
            <a:solidFill>
              <a:srgbClr val="00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777240" y="1874520"/>
            <a:ext cx="4800600" cy="2194560"/>
          </a:xfrm>
          <a:prstGeom prst="roundRect">
            <a:avLst>
              <a:gd name="adj" fmla="val 5833"/>
            </a:avLst>
          </a:prstGeom>
          <a:solidFill>
            <a:srgbClr val="FFFFFF"/>
          </a:solidFill>
          <a:ln w="13970">
            <a:solidFill>
              <a:srgbClr val="DDE8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96696" y="2039112"/>
            <a:ext cx="43616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75BAD"/>
                </a:solidFill>
              </a:rPr>
              <a:t>Profil militar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996696" y="2404872"/>
            <a:ext cx="4361688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60" dirty="0">
                <a:solidFill>
                  <a:srgbClr val="12324A"/>
                </a:solidFill>
              </a:rPr>
              <a:t>Admiterea include evaluare psihologică, evaluare motrică, interviu și examinare medicală — toate eliminatorii — plus probă de verificare la română și matematică, cu nota minimă 6.</a:t>
            </a:r>
            <a:endParaRPr lang="en-US" sz="1360" dirty="0"/>
          </a:p>
        </p:txBody>
      </p:sp>
      <p:sp>
        <p:nvSpPr>
          <p:cNvPr id="10" name="Shape 7"/>
          <p:cNvSpPr/>
          <p:nvPr/>
        </p:nvSpPr>
        <p:spPr>
          <a:xfrm>
            <a:off x="5897880" y="1874520"/>
            <a:ext cx="5166360" cy="2194560"/>
          </a:xfrm>
          <a:prstGeom prst="roundRect">
            <a:avLst>
              <a:gd name="adj" fmla="val 5000"/>
            </a:avLst>
          </a:prstGeom>
          <a:solidFill>
            <a:srgbClr val="EAF3FB"/>
          </a:solidFill>
          <a:ln w="15240">
            <a:solidFill>
              <a:srgbClr val="00A02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080760" y="2011680"/>
            <a:ext cx="4800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0A020"/>
                </a:solidFill>
              </a:rPr>
              <a:t>MEDIA FINALĂ LA PROFIL MILITAR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6099048" y="2286000"/>
            <a:ext cx="476402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71A35"/>
                </a:solidFill>
              </a:rPr>
              <a:t>MFA = 0,2 × MA + 0,8 × probă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6099048" y="2770632"/>
            <a:ext cx="4764024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2324A"/>
                </a:solidFill>
              </a:rPr>
              <a:t>Proba de cunoștințe are cea mai mare pondere în media finală.</a:t>
            </a:r>
            <a:endParaRPr lang="en-US" sz="1020" dirty="0"/>
          </a:p>
        </p:txBody>
      </p:sp>
      <p:sp>
        <p:nvSpPr>
          <p:cNvPr id="14" name="Shape 11"/>
          <p:cNvSpPr/>
          <p:nvPr/>
        </p:nvSpPr>
        <p:spPr>
          <a:xfrm>
            <a:off x="914400" y="4526280"/>
            <a:ext cx="4800600" cy="6858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D9E7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914400" y="4526280"/>
            <a:ext cx="1143000" cy="685800"/>
          </a:xfrm>
          <a:prstGeom prst="rect">
            <a:avLst/>
          </a:prstGeom>
          <a:solidFill>
            <a:srgbClr val="06065E"/>
          </a:solidFill>
          <a:ln w="12700">
            <a:solidFill>
              <a:srgbClr val="0606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987552" y="4690872"/>
            <a:ext cx="9966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Seral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2221992" y="4690872"/>
            <a:ext cx="3319272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2324A"/>
                </a:solidFill>
              </a:rPr>
              <a:t>Înscriere: 23–24 și 27–28 iulie; repartizare: 29–31 iulie.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217920" y="4526280"/>
            <a:ext cx="4800600" cy="6858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D9E7F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6217920" y="4526280"/>
            <a:ext cx="1143000" cy="685800"/>
          </a:xfrm>
          <a:prstGeom prst="rect">
            <a:avLst/>
          </a:prstGeom>
          <a:solidFill>
            <a:srgbClr val="075BAD"/>
          </a:solidFill>
          <a:ln w="12700">
            <a:solidFill>
              <a:srgbClr val="075BA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6291072" y="4690872"/>
            <a:ext cx="9966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Frecvență redusă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7525512" y="4690872"/>
            <a:ext cx="3319272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2324A"/>
                </a:solidFill>
              </a:rPr>
              <a:t>Înscriere: 23–24 și 27–28 iulie; repartizare: 29–31 iulie.</a:t>
            </a:r>
            <a:endParaRPr lang="en-US" sz="12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1499</Words>
  <Application>Microsoft Office PowerPoint</Application>
  <PresentationFormat>Widescreen</PresentationFormat>
  <Paragraphs>153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Abril Fatface</vt:lpstr>
      <vt:lpstr>Aptos</vt:lpstr>
      <vt:lpstr>Arial</vt:lpstr>
      <vt:lpstr>Calibri</vt:lpstr>
      <vt:lpstr>Oswald</vt:lpstr>
      <vt:lpstr>Ubuntu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Ghidul candidatului — Admitere liceu 2026–2027</dc:title>
  <dc:subject>Rezumat Ghidul candidatului — Admitere liceu 2026–2027</dc:subject>
  <dc:creator>OpenAI</dc:creator>
  <cp:lastModifiedBy>user</cp:lastModifiedBy>
  <cp:revision>4</cp:revision>
  <dcterms:created xsi:type="dcterms:W3CDTF">2026-06-30T19:04:21Z</dcterms:created>
  <dcterms:modified xsi:type="dcterms:W3CDTF">2026-06-30T19:17:43Z</dcterms:modified>
</cp:coreProperties>
</file>